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22.jpg" ContentType="image/pn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60"/>
  </p:notesMasterIdLst>
  <p:handoutMasterIdLst>
    <p:handoutMasterId r:id="rId61"/>
  </p:handoutMasterIdLst>
  <p:sldIdLst>
    <p:sldId id="256" r:id="rId4"/>
    <p:sldId id="257" r:id="rId5"/>
    <p:sldId id="258" r:id="rId6"/>
    <p:sldId id="338" r:id="rId7"/>
    <p:sldId id="339" r:id="rId8"/>
    <p:sldId id="343" r:id="rId9"/>
    <p:sldId id="340" r:id="rId10"/>
    <p:sldId id="344" r:id="rId11"/>
    <p:sldId id="345" r:id="rId12"/>
    <p:sldId id="341" r:id="rId13"/>
    <p:sldId id="267" r:id="rId14"/>
    <p:sldId id="286" r:id="rId15"/>
    <p:sldId id="281" r:id="rId16"/>
    <p:sldId id="278" r:id="rId17"/>
    <p:sldId id="285" r:id="rId18"/>
    <p:sldId id="291" r:id="rId19"/>
    <p:sldId id="269" r:id="rId20"/>
    <p:sldId id="287" r:id="rId21"/>
    <p:sldId id="288" r:id="rId22"/>
    <p:sldId id="275" r:id="rId23"/>
    <p:sldId id="264" r:id="rId24"/>
    <p:sldId id="263" r:id="rId25"/>
    <p:sldId id="270" r:id="rId26"/>
    <p:sldId id="268" r:id="rId27"/>
    <p:sldId id="276" r:id="rId28"/>
    <p:sldId id="289" r:id="rId29"/>
    <p:sldId id="277" r:id="rId30"/>
    <p:sldId id="272" r:id="rId31"/>
    <p:sldId id="273" r:id="rId32"/>
    <p:sldId id="274" r:id="rId33"/>
    <p:sldId id="283" r:id="rId34"/>
    <p:sldId id="334" r:id="rId35"/>
    <p:sldId id="335" r:id="rId36"/>
    <p:sldId id="336" r:id="rId37"/>
    <p:sldId id="337" r:id="rId38"/>
    <p:sldId id="331" r:id="rId39"/>
    <p:sldId id="332" r:id="rId40"/>
    <p:sldId id="333" r:id="rId41"/>
    <p:sldId id="310" r:id="rId42"/>
    <p:sldId id="311" r:id="rId43"/>
    <p:sldId id="312" r:id="rId44"/>
    <p:sldId id="313" r:id="rId45"/>
    <p:sldId id="315" r:id="rId46"/>
    <p:sldId id="327" r:id="rId47"/>
    <p:sldId id="317" r:id="rId48"/>
    <p:sldId id="323" r:id="rId49"/>
    <p:sldId id="324" r:id="rId50"/>
    <p:sldId id="325" r:id="rId51"/>
    <p:sldId id="326" r:id="rId52"/>
    <p:sldId id="328" r:id="rId53"/>
    <p:sldId id="329" r:id="rId54"/>
    <p:sldId id="330" r:id="rId55"/>
    <p:sldId id="297" r:id="rId56"/>
    <p:sldId id="303" r:id="rId57"/>
    <p:sldId id="304" r:id="rId58"/>
    <p:sldId id="259"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38" autoAdjust="0"/>
    <p:restoredTop sz="95805" autoAdjust="0"/>
  </p:normalViewPr>
  <p:slideViewPr>
    <p:cSldViewPr snapToGrid="0">
      <p:cViewPr varScale="1">
        <p:scale>
          <a:sx n="72" d="100"/>
          <a:sy n="72" d="100"/>
        </p:scale>
        <p:origin x="54" y="582"/>
      </p:cViewPr>
      <p:guideLst>
        <p:guide orient="horz" pos="2137"/>
        <p:guide pos="3840"/>
      </p:guideLst>
    </p:cSldViewPr>
  </p:slideViewPr>
  <p:notesTextViewPr>
    <p:cViewPr>
      <p:scale>
        <a:sx n="1" d="1"/>
        <a:sy n="1" d="1"/>
      </p:scale>
      <p:origin x="0" y="0"/>
    </p:cViewPr>
  </p:notesTextViewPr>
  <p:notesViewPr>
    <p:cSldViewPr snapToGrid="0">
      <p:cViewPr varScale="1">
        <p:scale>
          <a:sx n="55" d="100"/>
          <a:sy n="55" d="100"/>
        </p:scale>
        <p:origin x="197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210BC0-884A-49CE-B67A-CF6DB0908437}" type="datetimeFigureOut">
              <a:rPr lang="zh-CN" altLang="en-US" smtClean="0"/>
              <a:t>2021/10/21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E7CBAD-CDB2-419A-87FD-CC534053A819}" type="slidenum">
              <a:rPr lang="zh-CN" altLang="en-US" smtClean="0"/>
              <a:t>‹#›</a:t>
            </a:fld>
            <a:endParaRPr lang="zh-CN" altLang="en-US"/>
          </a:p>
        </p:txBody>
      </p:sp>
    </p:spTree>
    <p:extLst>
      <p:ext uri="{BB962C8B-B14F-4D97-AF65-F5344CB8AC3E}">
        <p14:creationId xmlns:p14="http://schemas.microsoft.com/office/powerpoint/2010/main" val="1324906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9B634-8C04-4E9F-9712-845F4898F3AB}" type="datetimeFigureOut">
              <a:rPr lang="zh-CN" altLang="en-US" smtClean="0"/>
              <a:t>2021/10/21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D97D9-CC8F-4533-AFFE-50E5E5F73496}" type="slidenum">
              <a:rPr lang="zh-CN" altLang="en-US" smtClean="0"/>
              <a:t>‹#›</a:t>
            </a:fld>
            <a:endParaRPr lang="zh-CN" altLang="en-US"/>
          </a:p>
        </p:txBody>
      </p:sp>
    </p:spTree>
    <p:extLst>
      <p:ext uri="{BB962C8B-B14F-4D97-AF65-F5344CB8AC3E}">
        <p14:creationId xmlns:p14="http://schemas.microsoft.com/office/powerpoint/2010/main" val="455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a:t>
            </a:fld>
            <a:endParaRPr lang="zh-CN" altLang="en-US"/>
          </a:p>
        </p:txBody>
      </p:sp>
    </p:spTree>
    <p:extLst>
      <p:ext uri="{BB962C8B-B14F-4D97-AF65-F5344CB8AC3E}">
        <p14:creationId xmlns:p14="http://schemas.microsoft.com/office/powerpoint/2010/main" val="170010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資料來源：</a:t>
            </a:r>
            <a:r>
              <a:rPr lang="en-US" altLang="zh-TW" dirty="0" smtClean="0"/>
              <a:t>https://zh.wikipedia.org/wiki/</a:t>
            </a:r>
            <a:r>
              <a:rPr lang="zh-TW" altLang="en-US" dirty="0" smtClean="0"/>
              <a:t>家庭基站</a:t>
            </a:r>
            <a:endParaRPr lang="en-US" altLang="zh-TW" dirty="0" smtClean="0"/>
          </a:p>
          <a:p>
            <a:endParaRPr lang="en-US" altLang="zh-TW" dirty="0" smtClean="0"/>
          </a:p>
          <a:p>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在空中接口使用標準的無線協議與手機或其他的移動終端進行通訊。</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通過傳統的</a:t>
            </a:r>
            <a:r>
              <a:rPr lang="en-US" altLang="zh-TW" sz="1200" b="0" i="0" kern="1200" dirty="0" smtClean="0">
                <a:solidFill>
                  <a:schemeClr val="tx1"/>
                </a:solidFill>
                <a:effectLst/>
                <a:latin typeface="+mn-lt"/>
                <a:ea typeface="+mn-ea"/>
                <a:cs typeface="+mn-cs"/>
              </a:rPr>
              <a:t>Internet</a:t>
            </a:r>
            <a:r>
              <a:rPr lang="zh-TW" altLang="en-US" sz="1200" b="0" i="0" kern="1200" dirty="0" smtClean="0">
                <a:solidFill>
                  <a:schemeClr val="tx1"/>
                </a:solidFill>
                <a:effectLst/>
                <a:latin typeface="+mn-lt"/>
                <a:ea typeface="+mn-ea"/>
                <a:cs typeface="+mn-cs"/>
              </a:rPr>
              <a:t>和標準的</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協議傳輸數據到運營商的核心網。</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室內無線覆蓋的效果一直是難以解決的問題。室內覆蓋的問題在</a:t>
            </a:r>
            <a:r>
              <a:rPr lang="en-US" altLang="zh-TW" sz="1200" b="0" i="0" kern="1200" dirty="0" smtClean="0">
                <a:solidFill>
                  <a:schemeClr val="tx1"/>
                </a:solidFill>
                <a:effectLst/>
                <a:latin typeface="+mn-lt"/>
                <a:ea typeface="+mn-ea"/>
                <a:cs typeface="+mn-cs"/>
              </a:rPr>
              <a:t>3G</a:t>
            </a:r>
            <a:r>
              <a:rPr lang="zh-TW" altLang="en-US" sz="1200" b="0" i="0" kern="1200" dirty="0" smtClean="0">
                <a:solidFill>
                  <a:schemeClr val="tx1"/>
                </a:solidFill>
                <a:effectLst/>
                <a:latin typeface="+mn-lt"/>
                <a:ea typeface="+mn-ea"/>
                <a:cs typeface="+mn-cs"/>
              </a:rPr>
              <a:t>時代更加突出。</a:t>
            </a:r>
            <a:r>
              <a:rPr lang="en-US" altLang="zh-TW" sz="1200" b="0" i="0" kern="1200" dirty="0" smtClean="0">
                <a:solidFill>
                  <a:schemeClr val="tx1"/>
                </a:solidFill>
                <a:effectLst/>
                <a:latin typeface="+mn-lt"/>
                <a:ea typeface="+mn-ea"/>
                <a:cs typeface="+mn-cs"/>
              </a:rPr>
              <a:t>3G</a:t>
            </a:r>
            <a:r>
              <a:rPr lang="zh-TW" altLang="en-US" sz="1200" b="0" i="0" kern="1200" dirty="0" smtClean="0">
                <a:solidFill>
                  <a:schemeClr val="tx1"/>
                </a:solidFill>
                <a:effectLst/>
                <a:latin typeface="+mn-lt"/>
                <a:ea typeface="+mn-ea"/>
                <a:cs typeface="+mn-cs"/>
              </a:rPr>
              <a:t>頻譜大多被分配在高頻率上，遇上牆體等障礙物對信號衰減更為明顯。</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可以解決這個問題。簡單的增加一個</a:t>
            </a:r>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就可以解</a:t>
            </a:r>
            <a:r>
              <a:rPr lang="en-US" altLang="zh-TW" sz="1200" b="0" i="0" kern="1200" dirty="0" smtClean="0">
                <a:solidFill>
                  <a:schemeClr val="tx1"/>
                </a:solidFill>
                <a:effectLst/>
                <a:latin typeface="+mn-lt"/>
                <a:ea typeface="+mn-ea"/>
                <a:cs typeface="+mn-cs"/>
              </a:rPr>
              <a:t>10</a:t>
            </a:r>
            <a:r>
              <a:rPr lang="zh-TW" altLang="en-US" sz="1200" b="0" i="0" kern="1200" dirty="0" smtClean="0">
                <a:solidFill>
                  <a:schemeClr val="tx1"/>
                </a:solidFill>
                <a:effectLst/>
                <a:latin typeface="+mn-lt"/>
                <a:ea typeface="+mn-ea"/>
                <a:cs typeface="+mn-cs"/>
              </a:rPr>
              <a:t>米左右的室內覆蓋問題。用於商業環境的</a:t>
            </a:r>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可以提供更大範圍的室內覆蓋。</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Femtocell</a:t>
            </a:r>
            <a:r>
              <a:rPr lang="zh-TW" altLang="en-US" sz="1200" b="1" i="0" kern="1200" dirty="0" smtClean="0">
                <a:solidFill>
                  <a:schemeClr val="tx1"/>
                </a:solidFill>
                <a:effectLst/>
                <a:latin typeface="+mn-lt"/>
                <a:ea typeface="+mn-ea"/>
                <a:cs typeface="+mn-cs"/>
              </a:rPr>
              <a:t>低成本</a:t>
            </a: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好管理，與其他的無線接入設備不同的是</a:t>
            </a:r>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對於運營商而言是完全可見的。</a:t>
            </a:r>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可針對用戶需求進行配置、管理，擁有者可分配哪些用戶作為使用。</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擁有強大的自我優化的能力，定時的檢測周圍的無線環境。一旦周圍的無線環境發生變化，</a:t>
            </a:r>
            <a:r>
              <a:rPr lang="en-US" altLang="zh-TW" sz="1200" b="0" i="0" kern="1200" dirty="0" smtClean="0">
                <a:solidFill>
                  <a:schemeClr val="tx1"/>
                </a:solidFill>
                <a:effectLst/>
                <a:latin typeface="+mn-lt"/>
                <a:ea typeface="+mn-ea"/>
                <a:cs typeface="+mn-cs"/>
              </a:rPr>
              <a:t>femtocell</a:t>
            </a:r>
            <a:r>
              <a:rPr lang="zh-TW" altLang="en-US" sz="1200" b="0" i="0" kern="1200" dirty="0" smtClean="0">
                <a:solidFill>
                  <a:schemeClr val="tx1"/>
                </a:solidFill>
                <a:effectLst/>
                <a:latin typeface="+mn-lt"/>
                <a:ea typeface="+mn-ea"/>
                <a:cs typeface="+mn-cs"/>
              </a:rPr>
              <a:t>為了保證服務質量會自動調整當前使用的無線參數。</a:t>
            </a:r>
            <a:endParaRPr lang="zh-TW" altLang="en-US" sz="1200" b="1"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18</a:t>
            </a:fld>
            <a:endParaRPr lang="zh-CN" altLang="en-US"/>
          </a:p>
        </p:txBody>
      </p:sp>
    </p:spTree>
    <p:extLst>
      <p:ext uri="{BB962C8B-B14F-4D97-AF65-F5344CB8AC3E}">
        <p14:creationId xmlns:p14="http://schemas.microsoft.com/office/powerpoint/2010/main" val="2543647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資料來源：</a:t>
            </a:r>
            <a:r>
              <a:rPr lang="en-US" altLang="zh-TW" dirty="0" smtClean="0"/>
              <a:t>https://zh.wikipedia.org/wiki/%E5%AE%B6%E5%BA%AD%E5%9F%BA%E7%AB%99</a:t>
            </a:r>
          </a:p>
          <a:p>
            <a:endParaRPr lang="en-US" altLang="zh-TW" dirty="0" smtClean="0"/>
          </a:p>
          <a:p>
            <a:r>
              <a:rPr lang="zh-TW" altLang="en-US" sz="1200" b="1" i="0" kern="1200" dirty="0" smtClean="0">
                <a:solidFill>
                  <a:schemeClr val="tx1"/>
                </a:solidFill>
                <a:effectLst/>
                <a:latin typeface="+mn-lt"/>
                <a:ea typeface="+mn-ea"/>
                <a:cs typeface="+mn-cs"/>
              </a:rPr>
              <a:t>家庭基站（英語：</a:t>
            </a:r>
            <a:r>
              <a:rPr lang="en-US" altLang="zh-TW" sz="1200" b="1" i="0" kern="1200" dirty="0" smtClean="0">
                <a:solidFill>
                  <a:schemeClr val="tx1"/>
                </a:solidFill>
                <a:effectLst/>
                <a:latin typeface="+mn-lt"/>
                <a:ea typeface="+mn-ea"/>
                <a:cs typeface="+mn-cs"/>
              </a:rPr>
              <a:t>Femtocell</a:t>
            </a:r>
            <a:r>
              <a:rPr lang="zh-TW" altLang="en-US" sz="1200" b="1" i="0" kern="1200" dirty="0" smtClean="0">
                <a:solidFill>
                  <a:schemeClr val="tx1"/>
                </a:solidFill>
                <a:effectLst/>
                <a:latin typeface="+mn-lt"/>
                <a:ea typeface="+mn-ea"/>
                <a:cs typeface="+mn-cs"/>
              </a:rPr>
              <a:t>，又譯為毫微微蜂巢式基地台），最初叫接入點基站（英語：</a:t>
            </a:r>
            <a:r>
              <a:rPr lang="en-US" altLang="zh-TW" sz="1200" b="1" i="0" kern="1200" dirty="0" smtClean="0">
                <a:solidFill>
                  <a:schemeClr val="tx1"/>
                </a:solidFill>
                <a:effectLst/>
                <a:latin typeface="+mn-lt"/>
                <a:ea typeface="+mn-ea"/>
                <a:cs typeface="+mn-cs"/>
              </a:rPr>
              <a:t>Access Point Base Station</a:t>
            </a:r>
            <a:r>
              <a:rPr lang="zh-TW" altLang="en-US" sz="1200" b="1" i="0" kern="1200" dirty="0" smtClean="0">
                <a:solidFill>
                  <a:schemeClr val="tx1"/>
                </a:solidFill>
                <a:effectLst/>
                <a:latin typeface="+mn-lt"/>
                <a:ea typeface="+mn-ea"/>
                <a:cs typeface="+mn-cs"/>
              </a:rPr>
              <a:t>），是一個小型的蜂窩基站，一般被設計為在家庭室內或小的商業機構中使用。通過寬帶接入（如</a:t>
            </a:r>
            <a:r>
              <a:rPr lang="en-US" altLang="zh-TW" sz="1200" b="1" i="0" kern="1200" dirty="0" smtClean="0">
                <a:solidFill>
                  <a:schemeClr val="tx1"/>
                </a:solidFill>
                <a:effectLst/>
                <a:latin typeface="+mn-lt"/>
                <a:ea typeface="+mn-ea"/>
                <a:cs typeface="+mn-cs"/>
              </a:rPr>
              <a:t>DSL</a:t>
            </a:r>
            <a:r>
              <a:rPr lang="zh-TW" altLang="en-US" sz="1200" b="1" i="0" kern="1200" dirty="0" smtClean="0">
                <a:solidFill>
                  <a:schemeClr val="tx1"/>
                </a:solidFill>
                <a:effectLst/>
                <a:latin typeface="+mn-lt"/>
                <a:ea typeface="+mn-ea"/>
                <a:cs typeface="+mn-cs"/>
              </a:rPr>
              <a:t>，有線電纜，光纖）連接到運營商的網絡，可以整合</a:t>
            </a:r>
            <a:r>
              <a:rPr lang="en-US" altLang="zh-TW" sz="1200" b="1" i="0" kern="1200" dirty="0" smtClean="0">
                <a:solidFill>
                  <a:schemeClr val="tx1"/>
                </a:solidFill>
                <a:effectLst/>
                <a:latin typeface="+mn-lt"/>
                <a:ea typeface="+mn-ea"/>
                <a:cs typeface="+mn-cs"/>
              </a:rPr>
              <a:t>2G</a:t>
            </a:r>
            <a:r>
              <a:rPr lang="zh-TW" altLang="en-US" sz="1200" b="1" i="0" kern="1200" dirty="0" smtClean="0">
                <a:solidFill>
                  <a:schemeClr val="tx1"/>
                </a:solidFill>
                <a:effectLst/>
                <a:latin typeface="+mn-lt"/>
                <a:ea typeface="+mn-ea"/>
                <a:cs typeface="+mn-cs"/>
              </a:rPr>
              <a:t>、</a:t>
            </a:r>
            <a:r>
              <a:rPr lang="en-US" altLang="zh-TW" sz="1200" b="1" i="0" kern="1200" dirty="0" smtClean="0">
                <a:solidFill>
                  <a:schemeClr val="tx1"/>
                </a:solidFill>
                <a:effectLst/>
                <a:latin typeface="+mn-lt"/>
                <a:ea typeface="+mn-ea"/>
                <a:cs typeface="+mn-cs"/>
              </a:rPr>
              <a:t>3G</a:t>
            </a:r>
            <a:r>
              <a:rPr lang="zh-TW" altLang="en-US" sz="1200" b="1" i="0" kern="1200" dirty="0" smtClean="0">
                <a:solidFill>
                  <a:schemeClr val="tx1"/>
                </a:solidFill>
                <a:effectLst/>
                <a:latin typeface="+mn-lt"/>
                <a:ea typeface="+mn-ea"/>
                <a:cs typeface="+mn-cs"/>
              </a:rPr>
              <a:t>、</a:t>
            </a:r>
            <a:r>
              <a:rPr lang="en-US" altLang="zh-TW" sz="1200" b="1" i="0" kern="1200" dirty="0" err="1" smtClean="0">
                <a:solidFill>
                  <a:schemeClr val="tx1"/>
                </a:solidFill>
                <a:effectLst/>
                <a:latin typeface="+mn-lt"/>
                <a:ea typeface="+mn-ea"/>
                <a:cs typeface="+mn-cs"/>
              </a:rPr>
              <a:t>WiFi</a:t>
            </a:r>
            <a:r>
              <a:rPr lang="zh-TW" altLang="en-US" sz="1200" b="1" i="0" kern="1200" dirty="0" smtClean="0">
                <a:solidFill>
                  <a:schemeClr val="tx1"/>
                </a:solidFill>
                <a:effectLst/>
                <a:latin typeface="+mn-lt"/>
                <a:ea typeface="+mn-ea"/>
                <a:cs typeface="+mn-cs"/>
              </a:rPr>
              <a:t>於一機。</a:t>
            </a:r>
            <a:endParaRPr lang="en-US" altLang="zh-TW" sz="1200" b="1"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Femto</a:t>
            </a:r>
            <a:r>
              <a:rPr lang="zh-TW" altLang="en-US" sz="1200" b="0" i="0" kern="1200" dirty="0" smtClean="0">
                <a:solidFill>
                  <a:schemeClr val="tx1"/>
                </a:solidFill>
                <a:effectLst/>
                <a:latin typeface="+mn-lt"/>
                <a:ea typeface="+mn-ea"/>
                <a:cs typeface="+mn-cs"/>
              </a:rPr>
              <a:t>」本意是指</a:t>
            </a:r>
            <a:r>
              <a:rPr lang="en-US" altLang="zh-TW" sz="1200" b="0" i="0" kern="1200" dirty="0" smtClean="0">
                <a:solidFill>
                  <a:schemeClr val="tx1"/>
                </a:solidFill>
                <a:effectLst/>
                <a:latin typeface="+mn-lt"/>
                <a:ea typeface="+mn-ea"/>
                <a:cs typeface="+mn-cs"/>
              </a:rPr>
              <a:t>10</a:t>
            </a:r>
            <a:r>
              <a:rPr lang="zh-TW" altLang="en-US" sz="1200" b="0" i="0" kern="1200" dirty="0" smtClean="0">
                <a:solidFill>
                  <a:schemeClr val="tx1"/>
                </a:solidFill>
                <a:effectLst/>
                <a:latin typeface="+mn-lt"/>
                <a:ea typeface="+mn-ea"/>
                <a:cs typeface="+mn-cs"/>
              </a:rPr>
              <a:t>的負</a:t>
            </a:r>
            <a:r>
              <a:rPr lang="en-US" altLang="zh-TW" sz="1200" b="0" i="0" kern="1200" dirty="0" smtClean="0">
                <a:solidFill>
                  <a:schemeClr val="tx1"/>
                </a:solidFill>
                <a:effectLst/>
                <a:latin typeface="+mn-lt"/>
                <a:ea typeface="+mn-ea"/>
                <a:cs typeface="+mn-cs"/>
              </a:rPr>
              <a:t>15</a:t>
            </a:r>
            <a:r>
              <a:rPr lang="zh-TW" altLang="en-US" sz="1200" b="0" i="0" kern="1200" dirty="0" smtClean="0">
                <a:solidFill>
                  <a:schemeClr val="tx1"/>
                </a:solidFill>
                <a:effectLst/>
                <a:latin typeface="+mn-lt"/>
                <a:ea typeface="+mn-ea"/>
                <a:cs typeface="+mn-cs"/>
              </a:rPr>
              <a:t>次方，又稱為</a:t>
            </a:r>
            <a:r>
              <a:rPr lang="zh-TW" altLang="en-US" sz="1200" b="1" i="0" kern="1200" dirty="0" smtClean="0">
                <a:solidFill>
                  <a:schemeClr val="tx1"/>
                </a:solidFill>
                <a:effectLst/>
                <a:latin typeface="+mn-lt"/>
                <a:ea typeface="+mn-ea"/>
                <a:cs typeface="+mn-cs"/>
              </a:rPr>
              <a:t>毫微微。</a:t>
            </a:r>
            <a:endParaRPr lang="en-US" altLang="zh-TW" sz="1200" b="1" i="0" kern="1200" dirty="0" smtClean="0">
              <a:solidFill>
                <a:schemeClr val="tx1"/>
              </a:solidFill>
              <a:effectLst/>
              <a:latin typeface="+mn-lt"/>
              <a:ea typeface="+mn-ea"/>
              <a:cs typeface="+mn-cs"/>
            </a:endParaRPr>
          </a:p>
          <a:p>
            <a:endParaRPr lang="en-US" altLang="zh-TW" sz="1200" b="1"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Femtocell</a:t>
            </a:r>
            <a:r>
              <a:rPr lang="zh-TW" altLang="en-US" sz="1200" b="1" i="0" kern="1200" dirty="0" smtClean="0">
                <a:solidFill>
                  <a:schemeClr val="tx1"/>
                </a:solidFill>
                <a:effectLst/>
                <a:latin typeface="+mn-lt"/>
                <a:ea typeface="+mn-ea"/>
                <a:cs typeface="+mn-cs"/>
              </a:rPr>
              <a:t>最早在歐洲流行，是一種超小型手機基站設備，相比</a:t>
            </a:r>
            <a:r>
              <a:rPr lang="en-US" altLang="zh-TW" sz="1200" b="1" i="0" kern="1200" dirty="0" smtClean="0">
                <a:solidFill>
                  <a:schemeClr val="tx1"/>
                </a:solidFill>
                <a:effectLst/>
                <a:latin typeface="+mn-lt"/>
                <a:ea typeface="+mn-ea"/>
                <a:cs typeface="+mn-cs"/>
              </a:rPr>
              <a:t>Microcell</a:t>
            </a:r>
            <a:r>
              <a:rPr lang="zh-TW" altLang="en-US" sz="1200" b="1" i="0" kern="1200" dirty="0" smtClean="0">
                <a:solidFill>
                  <a:schemeClr val="tx1"/>
                </a:solidFill>
                <a:effectLst/>
                <a:latin typeface="+mn-lt"/>
                <a:ea typeface="+mn-ea"/>
                <a:cs typeface="+mn-cs"/>
              </a:rPr>
              <a:t>基地台</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指通常覆蓋範圍</a:t>
            </a:r>
            <a:r>
              <a:rPr lang="en-US" altLang="zh-TW" sz="1200" b="1" i="0" kern="1200" dirty="0" smtClean="0">
                <a:solidFill>
                  <a:schemeClr val="tx1"/>
                </a:solidFill>
                <a:effectLst/>
                <a:latin typeface="+mn-lt"/>
                <a:ea typeface="+mn-ea"/>
                <a:cs typeface="+mn-cs"/>
              </a:rPr>
              <a:t>2</a:t>
            </a:r>
            <a:r>
              <a:rPr lang="zh-TW" altLang="en-US" sz="1200" b="1" i="0" kern="1200" dirty="0" smtClean="0">
                <a:solidFill>
                  <a:schemeClr val="tx1"/>
                </a:solidFill>
                <a:effectLst/>
                <a:latin typeface="+mn-lt"/>
                <a:ea typeface="+mn-ea"/>
                <a:cs typeface="+mn-cs"/>
              </a:rPr>
              <a:t>公里以內</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與</a:t>
            </a:r>
            <a:r>
              <a:rPr lang="en-US" altLang="zh-TW" sz="1200" b="1" i="0" kern="1200" dirty="0" err="1" smtClean="0">
                <a:solidFill>
                  <a:schemeClr val="tx1"/>
                </a:solidFill>
                <a:effectLst/>
                <a:latin typeface="+mn-lt"/>
                <a:ea typeface="+mn-ea"/>
                <a:cs typeface="+mn-cs"/>
              </a:rPr>
              <a:t>Picocell</a:t>
            </a:r>
            <a:r>
              <a:rPr lang="zh-TW" altLang="en-US" sz="1200" b="1" i="0" kern="1200" dirty="0" smtClean="0">
                <a:solidFill>
                  <a:schemeClr val="tx1"/>
                </a:solidFill>
                <a:effectLst/>
                <a:latin typeface="+mn-lt"/>
                <a:ea typeface="+mn-ea"/>
                <a:cs typeface="+mn-cs"/>
              </a:rPr>
              <a:t>微型基地台（指通常覆蓋範圍</a:t>
            </a:r>
            <a:r>
              <a:rPr lang="en-US" altLang="zh-TW" sz="1200" b="1" i="0" kern="1200" dirty="0" smtClean="0">
                <a:solidFill>
                  <a:schemeClr val="tx1"/>
                </a:solidFill>
                <a:effectLst/>
                <a:latin typeface="+mn-lt"/>
                <a:ea typeface="+mn-ea"/>
                <a:cs typeface="+mn-cs"/>
              </a:rPr>
              <a:t>200</a:t>
            </a:r>
            <a:r>
              <a:rPr lang="zh-TW" altLang="en-US" sz="1200" b="1" i="0" kern="1200" dirty="0" smtClean="0">
                <a:solidFill>
                  <a:schemeClr val="tx1"/>
                </a:solidFill>
                <a:effectLst/>
                <a:latin typeface="+mn-lt"/>
                <a:ea typeface="+mn-ea"/>
                <a:cs typeface="+mn-cs"/>
              </a:rPr>
              <a:t>米以內）更小型，家庭基站的覆蓋範圍約</a:t>
            </a:r>
            <a:r>
              <a:rPr lang="en-US" altLang="zh-TW" sz="1200" b="1" i="0" kern="1200" dirty="0" smtClean="0">
                <a:solidFill>
                  <a:schemeClr val="tx1"/>
                </a:solidFill>
                <a:effectLst/>
                <a:latin typeface="+mn-lt"/>
                <a:ea typeface="+mn-ea"/>
                <a:cs typeface="+mn-cs"/>
              </a:rPr>
              <a:t>12</a:t>
            </a:r>
            <a:r>
              <a:rPr lang="zh-TW" altLang="en-US" sz="1200" b="1" i="0" kern="1200" dirty="0" smtClean="0">
                <a:solidFill>
                  <a:schemeClr val="tx1"/>
                </a:solidFill>
                <a:effectLst/>
                <a:latin typeface="+mn-lt"/>
                <a:ea typeface="+mn-ea"/>
                <a:cs typeface="+mn-cs"/>
              </a:rPr>
              <a:t>米，目前使用皆以家庭或小型商業機構中。</a:t>
            </a:r>
            <a:endParaRPr lang="en-US" altLang="zh-TW" sz="1200" b="1" i="0" kern="1200" dirty="0" smtClean="0">
              <a:solidFill>
                <a:schemeClr val="tx1"/>
              </a:solidFill>
              <a:effectLst/>
              <a:latin typeface="+mn-lt"/>
              <a:ea typeface="+mn-ea"/>
              <a:cs typeface="+mn-cs"/>
            </a:endParaRPr>
          </a:p>
          <a:p>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資料來源：</a:t>
            </a:r>
            <a:r>
              <a:rPr lang="en-US" altLang="zh-TW" dirty="0" smtClean="0"/>
              <a:t>http://std-share.itri.org.tw/Content/Files/Share/Files/LTE</a:t>
            </a:r>
            <a:r>
              <a:rPr lang="zh-TW" altLang="en-US" dirty="0" smtClean="0"/>
              <a:t>現況與發展報告</a:t>
            </a:r>
            <a:r>
              <a:rPr lang="en-US" altLang="zh-TW" dirty="0" smtClean="0"/>
              <a:t>.pdf</a:t>
            </a:r>
            <a:r>
              <a:rPr lang="zh-TW" altLang="en-US" dirty="0" smtClean="0"/>
              <a:t> </a:t>
            </a:r>
            <a:endParaRPr lang="en-US" altLang="zh-TW" sz="1200" b="1" i="0" kern="1200" dirty="0" smtClean="0">
              <a:solidFill>
                <a:schemeClr val="tx1"/>
              </a:solidFill>
              <a:effectLst/>
              <a:latin typeface="+mn-lt"/>
              <a:ea typeface="+mn-ea"/>
              <a:cs typeface="+mn-cs"/>
            </a:endParaRPr>
          </a:p>
          <a:p>
            <a:r>
              <a:rPr lang="zh-TW" altLang="en-US" sz="1200" b="1" i="0" kern="1200" dirty="0" smtClean="0">
                <a:solidFill>
                  <a:schemeClr val="tx1"/>
                </a:solidFill>
                <a:effectLst/>
                <a:latin typeface="+mn-lt"/>
                <a:ea typeface="+mn-ea"/>
                <a:cs typeface="+mn-cs"/>
              </a:rPr>
              <a:t>可同時提供服務的用戶數也不多 </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一般小於</a:t>
            </a:r>
            <a:r>
              <a:rPr lang="en-US" altLang="zh-TW" sz="1200" b="1" i="0" kern="1200" dirty="0" smtClean="0">
                <a:solidFill>
                  <a:schemeClr val="tx1"/>
                </a:solidFill>
                <a:effectLst/>
                <a:latin typeface="+mn-lt"/>
                <a:ea typeface="+mn-ea"/>
                <a:cs typeface="+mn-cs"/>
              </a:rPr>
              <a:t>10 </a:t>
            </a:r>
            <a:r>
              <a:rPr lang="zh-TW" altLang="en-US" sz="1200" b="1" i="0" kern="1200" dirty="0" smtClean="0">
                <a:solidFill>
                  <a:schemeClr val="tx1"/>
                </a:solidFill>
                <a:effectLst/>
                <a:latin typeface="+mn-lt"/>
                <a:ea typeface="+mn-ea"/>
                <a:cs typeface="+mn-cs"/>
              </a:rPr>
              <a:t>個</a:t>
            </a:r>
            <a:r>
              <a:rPr lang="en-US" altLang="zh-TW" sz="1200" b="1" i="0" kern="1200" dirty="0" smtClean="0">
                <a:solidFill>
                  <a:schemeClr val="tx1"/>
                </a:solidFill>
                <a:effectLst/>
                <a:latin typeface="+mn-lt"/>
                <a:ea typeface="+mn-ea"/>
                <a:cs typeface="+mn-cs"/>
              </a:rPr>
              <a:t>) </a:t>
            </a:r>
            <a:r>
              <a:rPr lang="zh-TW" altLang="en-US" sz="1200" b="1" i="0" kern="1200" dirty="0" smtClean="0">
                <a:solidFill>
                  <a:schemeClr val="tx1"/>
                </a:solidFill>
                <a:effectLst/>
                <a:latin typeface="+mn-lt"/>
                <a:ea typeface="+mn-ea"/>
                <a:cs typeface="+mn-cs"/>
              </a:rPr>
              <a:t>，主要用途是將行動通訊系統進一步有效地延伸到家中、辦公室、會場、熱區等封閉或半封閉的空間之中，</a:t>
            </a:r>
          </a:p>
          <a:p>
            <a:r>
              <a:rPr lang="zh-TW" altLang="en-US" sz="1200" b="1" i="0" kern="1200" dirty="0" smtClean="0">
                <a:solidFill>
                  <a:schemeClr val="tx1"/>
                </a:solidFill>
                <a:effectLst/>
                <a:latin typeface="+mn-lt"/>
                <a:ea typeface="+mn-ea"/>
                <a:cs typeface="+mn-cs"/>
              </a:rPr>
              <a:t>這些空間具有較高的隔絕性，用戶在這些地方與外部大型基地台 </a:t>
            </a:r>
            <a:r>
              <a:rPr lang="en-US" altLang="zh-TW" sz="1200" b="1" i="0" kern="1200" dirty="0" smtClean="0">
                <a:solidFill>
                  <a:schemeClr val="tx1"/>
                </a:solidFill>
                <a:effectLst/>
                <a:latin typeface="+mn-lt"/>
                <a:ea typeface="+mn-ea"/>
                <a:cs typeface="+mn-cs"/>
              </a:rPr>
              <a:t>(macro base station) </a:t>
            </a:r>
            <a:r>
              <a:rPr lang="zh-TW" altLang="en-US" sz="1200" b="1" i="0" kern="1200" dirty="0" smtClean="0">
                <a:solidFill>
                  <a:schemeClr val="tx1"/>
                </a:solidFill>
                <a:effectLst/>
                <a:latin typeface="+mn-lt"/>
                <a:ea typeface="+mn-ea"/>
                <a:cs typeface="+mn-cs"/>
              </a:rPr>
              <a:t>連線的訊號品質多半會因為建築物牆板阻隔而有較嚴重的衰減，</a:t>
            </a:r>
          </a:p>
          <a:p>
            <a:r>
              <a:rPr lang="zh-TW" altLang="en-US" sz="1200" b="1" i="0" kern="1200" dirty="0" smtClean="0">
                <a:solidFill>
                  <a:schemeClr val="tx1"/>
                </a:solidFill>
                <a:effectLst/>
                <a:latin typeface="+mn-lt"/>
                <a:ea typeface="+mn-ea"/>
                <a:cs typeface="+mn-cs"/>
              </a:rPr>
              <a:t>不利於高速多媒體傳輸。</a:t>
            </a:r>
          </a:p>
          <a:p>
            <a:r>
              <a:rPr lang="en-US" altLang="zh-TW" sz="1200" b="1" i="0" kern="1200" dirty="0" smtClean="0">
                <a:solidFill>
                  <a:schemeClr val="tx1"/>
                </a:solidFill>
                <a:effectLst/>
                <a:latin typeface="+mn-lt"/>
                <a:ea typeface="+mn-ea"/>
                <a:cs typeface="+mn-cs"/>
              </a:rPr>
              <a:t>	</a:t>
            </a:r>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19</a:t>
            </a:fld>
            <a:endParaRPr lang="zh-CN" altLang="en-US"/>
          </a:p>
        </p:txBody>
      </p:sp>
    </p:spTree>
    <p:extLst>
      <p:ext uri="{BB962C8B-B14F-4D97-AF65-F5344CB8AC3E}">
        <p14:creationId xmlns:p14="http://schemas.microsoft.com/office/powerpoint/2010/main" val="390773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kern="1200" dirty="0" smtClean="0">
                <a:solidFill>
                  <a:schemeClr val="tx1"/>
                </a:solidFill>
                <a:effectLst/>
                <a:latin typeface="+mn-lt"/>
                <a:ea typeface="+mn-ea"/>
                <a:cs typeface="+mn-cs"/>
              </a:rPr>
              <a:t>上</a:t>
            </a:r>
            <a:r>
              <a:rPr lang="zh-TW" altLang="zh-TW" sz="1200" kern="1200" dirty="0" smtClean="0">
                <a:solidFill>
                  <a:schemeClr val="tx1"/>
                </a:solidFill>
                <a:effectLst/>
                <a:latin typeface="+mn-lt"/>
                <a:ea typeface="+mn-ea"/>
                <a:cs typeface="+mn-cs"/>
              </a:rPr>
              <a:t>圖為由大型基地台連至家中的示意圖</a:t>
            </a: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一般行動裝置經由住宅小細胞或是寬頻路由器連結到網際網路</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行動裝置網路也可以利用基地台通訊來上網瀏覽資料</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資料來源 </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www.smallcellforum.org</a:t>
            </a:r>
            <a:br>
              <a:rPr lang="en-US" altLang="zh-TW" sz="1200" kern="1200" dirty="0" smtClean="0">
                <a:solidFill>
                  <a:schemeClr val="tx1"/>
                </a:solidFill>
                <a:effectLst/>
                <a:latin typeface="+mn-lt"/>
                <a:ea typeface="+mn-ea"/>
                <a:cs typeface="+mn-cs"/>
              </a:rPr>
            </a:b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20</a:t>
            </a:fld>
            <a:endParaRPr lang="zh-CN" altLang="en-US"/>
          </a:p>
        </p:txBody>
      </p:sp>
    </p:spTree>
    <p:extLst>
      <p:ext uri="{BB962C8B-B14F-4D97-AF65-F5344CB8AC3E}">
        <p14:creationId xmlns:p14="http://schemas.microsoft.com/office/powerpoint/2010/main" val="279484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 </a:t>
            </a:r>
            <a:r>
              <a:rPr lang="zh-TW" altLang="zh-TW" sz="1200" kern="1200" dirty="0" smtClean="0">
                <a:solidFill>
                  <a:srgbClr val="FF0000"/>
                </a:solidFill>
                <a:effectLst/>
                <a:latin typeface="+mn-lt"/>
                <a:ea typeface="+mn-ea"/>
                <a:cs typeface="+mn-cs"/>
              </a:rPr>
              <a:t>覆蓋範圍</a:t>
            </a:r>
            <a:r>
              <a:rPr lang="en-US" altLang="zh-TW" sz="1200" kern="1200" dirty="0" smtClean="0">
                <a:solidFill>
                  <a:srgbClr val="FF0000"/>
                </a:solidFill>
                <a:effectLst/>
                <a:latin typeface="+mn-lt"/>
                <a:ea typeface="+mn-ea"/>
                <a:cs typeface="+mn-cs"/>
              </a:rPr>
              <a:t>200</a:t>
            </a:r>
            <a:r>
              <a:rPr lang="zh-TW" altLang="zh-TW" sz="1200" kern="1200" dirty="0" smtClean="0">
                <a:solidFill>
                  <a:srgbClr val="FF0000"/>
                </a:solidFill>
                <a:effectLst/>
                <a:latin typeface="+mn-lt"/>
                <a:ea typeface="+mn-ea"/>
                <a:cs typeface="+mn-cs"/>
              </a:rPr>
              <a:t>公尺以內，通常用於覆蓋室內區域，如辦公室以及賣場。</a:t>
            </a:r>
            <a:endParaRPr lang="en-US" altLang="zh-TW"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https://en.wikipedia.org/wiki/Picocell</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21</a:t>
            </a:fld>
            <a:endParaRPr lang="zh-CN" altLang="en-US"/>
          </a:p>
        </p:txBody>
      </p:sp>
    </p:spTree>
    <p:extLst>
      <p:ext uri="{BB962C8B-B14F-4D97-AF65-F5344CB8AC3E}">
        <p14:creationId xmlns:p14="http://schemas.microsoft.com/office/powerpoint/2010/main" val="2241146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22</a:t>
            </a:fld>
            <a:endParaRPr lang="zh-CN" altLang="en-US"/>
          </a:p>
        </p:txBody>
      </p:sp>
    </p:spTree>
    <p:extLst>
      <p:ext uri="{BB962C8B-B14F-4D97-AF65-F5344CB8AC3E}">
        <p14:creationId xmlns:p14="http://schemas.microsoft.com/office/powerpoint/2010/main" val="2082909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rgbClr val="FF0000"/>
                </a:solidFill>
                <a:effectLst/>
                <a:latin typeface="+mn-lt"/>
                <a:ea typeface="+mn-ea"/>
                <a:cs typeface="+mn-cs"/>
              </a:rPr>
              <a:t>通常覆蓋範圍</a:t>
            </a:r>
            <a:r>
              <a:rPr lang="en-US" altLang="zh-TW" sz="1200" kern="1200" dirty="0" smtClean="0">
                <a:solidFill>
                  <a:srgbClr val="FF0000"/>
                </a:solidFill>
                <a:effectLst/>
                <a:latin typeface="+mn-lt"/>
                <a:ea typeface="+mn-ea"/>
                <a:cs typeface="+mn-cs"/>
              </a:rPr>
              <a:t>2</a:t>
            </a:r>
            <a:r>
              <a:rPr lang="zh-TW" altLang="zh-TW" sz="1200" kern="1200" dirty="0" smtClean="0">
                <a:solidFill>
                  <a:srgbClr val="FF0000"/>
                </a:solidFill>
                <a:effectLst/>
                <a:latin typeface="+mn-lt"/>
                <a:ea typeface="+mn-ea"/>
                <a:cs typeface="+mn-cs"/>
              </a:rPr>
              <a:t>公里以內。</a:t>
            </a:r>
            <a:endParaRPr lang="en-US" altLang="zh-TW" dirty="0" smtClean="0">
              <a:solidFill>
                <a:srgbClr val="FF0000"/>
              </a:solidFill>
            </a:endParaRPr>
          </a:p>
          <a:p>
            <a:r>
              <a:rPr lang="en-US" altLang="zh-TW" dirty="0" smtClean="0"/>
              <a:t>https://en.wikipedia.org/wiki/Microcell</a:t>
            </a:r>
          </a:p>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23</a:t>
            </a:fld>
            <a:endParaRPr lang="zh-CN" altLang="en-US"/>
          </a:p>
        </p:txBody>
      </p:sp>
    </p:spTree>
    <p:extLst>
      <p:ext uri="{BB962C8B-B14F-4D97-AF65-F5344CB8AC3E}">
        <p14:creationId xmlns:p14="http://schemas.microsoft.com/office/powerpoint/2010/main" val="253469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rgbClr val="FF0000"/>
                </a:solidFill>
                <a:effectLst/>
                <a:latin typeface="+mn-lt"/>
                <a:ea typeface="+mn-ea"/>
                <a:cs typeface="+mn-cs"/>
              </a:rPr>
              <a:t>通常用於蜂窩網路範圍最廣的。例如農村或公路沿線，或是在人口密集的城市區域中。</a:t>
            </a:r>
            <a:r>
              <a:rPr lang="en-US" altLang="zh-TW" dirty="0" smtClean="0"/>
              <a:t/>
            </a:r>
            <a:br>
              <a:rPr lang="en-US" altLang="zh-TW" dirty="0" smtClean="0"/>
            </a:br>
            <a:r>
              <a:rPr lang="en-US" altLang="zh-TW" b="1" dirty="0" smtClean="0"/>
              <a:t/>
            </a:r>
            <a:br>
              <a:rPr lang="en-US" altLang="zh-TW" b="1" dirty="0" smtClean="0"/>
            </a:br>
            <a:r>
              <a:rPr lang="zh-TW" altLang="en-US" dirty="0" smtClean="0">
                <a:ea typeface="+mn-ea"/>
              </a:rPr>
              <a:t>位於在城市地區的緊湊且離散的手機基站。</a:t>
            </a:r>
            <a:endParaRPr lang="en-US" altLang="zh-TW" dirty="0" smtClean="0">
              <a:ea typeface="+mn-ea"/>
            </a:endParaRPr>
          </a:p>
          <a:p>
            <a:pPr>
              <a:spcBef>
                <a:spcPts val="1800"/>
              </a:spcBef>
            </a:pPr>
            <a:r>
              <a:rPr lang="zh-TW" altLang="en-US" dirty="0" smtClean="0">
                <a:ea typeface="+mn-ea"/>
              </a:rPr>
              <a:t>通常由移動網絡運營商自己規劃、管理、維護和安裝。</a:t>
            </a:r>
            <a:endParaRPr lang="en-US" altLang="zh-TW" dirty="0" smtClean="0">
              <a:ea typeface="+mn-ea"/>
            </a:endParaRPr>
          </a:p>
          <a:p>
            <a:pPr>
              <a:spcBef>
                <a:spcPts val="1800"/>
              </a:spcBef>
            </a:pPr>
            <a:r>
              <a:rPr lang="zh-TW" altLang="en-US" dirty="0" smtClean="0">
                <a:ea typeface="+mn-ea"/>
              </a:rPr>
              <a:t>可以同時處理</a:t>
            </a:r>
            <a:r>
              <a:rPr lang="en-US" altLang="zh-TW" dirty="0" smtClean="0">
                <a:ea typeface="+mn-ea"/>
              </a:rPr>
              <a:t>16</a:t>
            </a:r>
            <a:r>
              <a:rPr lang="zh-TW" altLang="en-US" dirty="0" smtClean="0">
                <a:ea typeface="+mn-ea"/>
              </a:rPr>
              <a:t>或</a:t>
            </a:r>
            <a:r>
              <a:rPr lang="en-US" altLang="zh-TW" dirty="0" smtClean="0">
                <a:ea typeface="+mn-ea"/>
              </a:rPr>
              <a:t>32</a:t>
            </a:r>
            <a:r>
              <a:rPr lang="zh-TW" altLang="en-US" dirty="0" smtClean="0">
                <a:ea typeface="+mn-ea"/>
              </a:rPr>
              <a:t>個語音通話，並且可以用最高的</a:t>
            </a:r>
            <a:r>
              <a:rPr lang="en-US" altLang="zh-TW" dirty="0" smtClean="0">
                <a:ea typeface="+mn-ea"/>
              </a:rPr>
              <a:t>3G</a:t>
            </a:r>
            <a:r>
              <a:rPr lang="zh-TW" altLang="en-US" dirty="0" smtClean="0">
                <a:ea typeface="+mn-ea"/>
              </a:rPr>
              <a:t>和</a:t>
            </a:r>
            <a:r>
              <a:rPr lang="en-US" altLang="zh-TW" dirty="0" smtClean="0">
                <a:ea typeface="+mn-ea"/>
              </a:rPr>
              <a:t>4G</a:t>
            </a:r>
            <a:r>
              <a:rPr lang="zh-TW" altLang="en-US" dirty="0" smtClean="0">
                <a:ea typeface="+mn-ea"/>
              </a:rPr>
              <a:t>速度的傳送數據。</a:t>
            </a:r>
            <a:endParaRPr lang="en-US" altLang="zh-TW" dirty="0" smtClean="0">
              <a:ea typeface="+mn-ea"/>
            </a:endParaRPr>
          </a:p>
          <a:p>
            <a:pPr>
              <a:spcBef>
                <a:spcPts val="1800"/>
              </a:spcBef>
            </a:pPr>
            <a:r>
              <a:rPr lang="zh-TW" altLang="en-US" dirty="0" smtClean="0">
                <a:ea typeface="+mn-ea"/>
              </a:rPr>
              <a:t>大小約是筆記本電腦或平板電腦，容易安裝，不易被發現。可以安裝在路燈桿，建築物的側面或在體育場館，交通樞紐等公共場所室內。提供高的數據傳輸速度和容量。</a:t>
            </a:r>
            <a:endParaRPr lang="en-US" altLang="zh-TW" dirty="0" smtClean="0">
              <a:ea typeface="+mn-ea"/>
            </a:endParaRPr>
          </a:p>
          <a:p>
            <a:pPr>
              <a:spcBef>
                <a:spcPts val="1800"/>
              </a:spcBef>
            </a:pPr>
            <a:r>
              <a:rPr lang="zh-TW" altLang="en-US" dirty="0" smtClean="0">
                <a:ea typeface="+mn-ea"/>
              </a:rPr>
              <a:t>覆蓋範圍為</a:t>
            </a:r>
            <a:r>
              <a:rPr lang="en-US" altLang="zh-TW" dirty="0" smtClean="0">
                <a:ea typeface="+mn-ea"/>
              </a:rPr>
              <a:t>100</a:t>
            </a:r>
            <a:r>
              <a:rPr lang="zh-TW" altLang="en-US" dirty="0" smtClean="0">
                <a:ea typeface="+mn-ea"/>
              </a:rPr>
              <a:t>公尺</a:t>
            </a:r>
            <a:r>
              <a:rPr lang="en-US" altLang="zh-TW" dirty="0" smtClean="0">
                <a:ea typeface="+mn-ea"/>
              </a:rPr>
              <a:t>~</a:t>
            </a:r>
            <a:r>
              <a:rPr lang="zh-TW" altLang="en-US" dirty="0" smtClean="0">
                <a:ea typeface="+mn-ea"/>
              </a:rPr>
              <a:t>數公里內。</a:t>
            </a:r>
            <a:endParaRPr lang="en-US" altLang="zh-TW" dirty="0" smtClean="0">
              <a:ea typeface="+mn-ea"/>
            </a:endParaRPr>
          </a:p>
          <a:p>
            <a:pPr>
              <a:spcBef>
                <a:spcPts val="1800"/>
              </a:spcBef>
            </a:pPr>
            <a:endParaRPr lang="en-US" altLang="zh-TW" dirty="0" smtClean="0">
              <a:ea typeface="+mn-ea"/>
            </a:endParaRPr>
          </a:p>
          <a:p>
            <a:pPr>
              <a:spcBef>
                <a:spcPts val="1800"/>
              </a:spcBef>
            </a:pPr>
            <a:r>
              <a:rPr lang="zh-TW" altLang="en-US" dirty="0" smtClean="0"/>
              <a:t>資料來源 </a:t>
            </a:r>
            <a:r>
              <a:rPr lang="en-US" altLang="zh-TW" dirty="0" smtClean="0"/>
              <a:t>:</a:t>
            </a:r>
            <a:r>
              <a:rPr lang="zh-TW" altLang="en-US" dirty="0" smtClean="0"/>
              <a:t> </a:t>
            </a:r>
            <a:r>
              <a:rPr lang="en-US" altLang="zh-TW" dirty="0" smtClean="0"/>
              <a:t>https://en.wikipedia.org/wiki/Macrocell</a:t>
            </a:r>
            <a:endParaRPr lang="en-US" altLang="zh-TW" dirty="0" smtClean="0">
              <a:ea typeface="+mn-ea"/>
            </a:endParaRPr>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24</a:t>
            </a:fld>
            <a:endParaRPr lang="zh-CN" altLang="en-US"/>
          </a:p>
        </p:txBody>
      </p:sp>
    </p:spTree>
    <p:extLst>
      <p:ext uri="{BB962C8B-B14F-4D97-AF65-F5344CB8AC3E}">
        <p14:creationId xmlns:p14="http://schemas.microsoft.com/office/powerpoint/2010/main" val="1773427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rgbClr val="FF0000"/>
                </a:solidFill>
                <a:effectLst/>
                <a:latin typeface="+mn-lt"/>
                <a:ea typeface="+mn-ea"/>
                <a:cs typeface="+mn-cs"/>
              </a:rPr>
              <a:t>圖為所有類型的小細胞架構整合部分現今行動網路。</a:t>
            </a:r>
          </a:p>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25</a:t>
            </a:fld>
            <a:endParaRPr lang="zh-CN" altLang="en-US"/>
          </a:p>
        </p:txBody>
      </p:sp>
    </p:spTree>
    <p:extLst>
      <p:ext uri="{BB962C8B-B14F-4D97-AF65-F5344CB8AC3E}">
        <p14:creationId xmlns:p14="http://schemas.microsoft.com/office/powerpoint/2010/main" val="4274177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26</a:t>
            </a:fld>
            <a:endParaRPr lang="zh-CN" altLang="en-US"/>
          </a:p>
        </p:txBody>
      </p:sp>
    </p:spTree>
    <p:extLst>
      <p:ext uri="{BB962C8B-B14F-4D97-AF65-F5344CB8AC3E}">
        <p14:creationId xmlns:p14="http://schemas.microsoft.com/office/powerpoint/2010/main" val="2351734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https://www.smallcellforum.org/small-cells/</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資料來源 </a:t>
            </a:r>
            <a:r>
              <a:rPr lang="en-US" altLang="zh-TW" dirty="0" smtClean="0"/>
              <a:t>:</a:t>
            </a:r>
            <a:r>
              <a:rPr lang="zh-TW" altLang="en-US" dirty="0" smtClean="0"/>
              <a:t> </a:t>
            </a:r>
            <a:r>
              <a:rPr lang="en-US" altLang="zh-TW" sz="1200" kern="1200" dirty="0" smtClean="0">
                <a:solidFill>
                  <a:schemeClr val="tx1"/>
                </a:solidFill>
                <a:effectLst/>
                <a:latin typeface="+mn-lt"/>
                <a:ea typeface="+mn-ea"/>
                <a:cs typeface="+mn-cs"/>
              </a:rPr>
              <a:t>www.smallcellforum.org</a:t>
            </a:r>
            <a:endParaRPr lang="zh-TW"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27</a:t>
            </a:fld>
            <a:endParaRPr lang="zh-CN" altLang="en-US"/>
          </a:p>
        </p:txBody>
      </p:sp>
    </p:spTree>
    <p:extLst>
      <p:ext uri="{BB962C8B-B14F-4D97-AF65-F5344CB8AC3E}">
        <p14:creationId xmlns:p14="http://schemas.microsoft.com/office/powerpoint/2010/main" val="1458773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小細胞基站「</a:t>
            </a:r>
            <a:r>
              <a:rPr lang="en-US" altLang="zh-TW" sz="1200" b="0" i="0" kern="1200" dirty="0" smtClean="0">
                <a:solidFill>
                  <a:schemeClr val="tx1"/>
                </a:solidFill>
                <a:effectLst/>
                <a:latin typeface="+mn-lt"/>
                <a:ea typeface="+mn-ea"/>
                <a:cs typeface="+mn-cs"/>
              </a:rPr>
              <a:t>Small Cell</a:t>
            </a:r>
            <a:r>
              <a:rPr lang="zh-TW" altLang="en-US" sz="1200" b="0" i="0" kern="1200" dirty="0" smtClean="0">
                <a:solidFill>
                  <a:schemeClr val="tx1"/>
                </a:solidFill>
                <a:effectLst/>
                <a:latin typeface="+mn-lt"/>
                <a:ea typeface="+mn-ea"/>
                <a:cs typeface="+mn-cs"/>
              </a:rPr>
              <a:t>」是一種低功率的無線接入節點或小型基地站，在有執照頻譜及無需執照頻譜中皆可運作，發射功率為</a:t>
            </a:r>
            <a:r>
              <a:rPr lang="en-US" altLang="zh-TW" sz="1200" b="0" i="0" kern="1200" dirty="0" smtClean="0">
                <a:solidFill>
                  <a:schemeClr val="tx1"/>
                </a:solidFill>
                <a:effectLst/>
                <a:latin typeface="+mn-lt"/>
                <a:ea typeface="+mn-ea"/>
                <a:cs typeface="+mn-cs"/>
              </a:rPr>
              <a:t>10mW~10W</a:t>
            </a:r>
            <a:r>
              <a:rPr lang="zh-TW" altLang="en-US" sz="1200" b="0" i="0" kern="1200" dirty="0" smtClean="0">
                <a:solidFill>
                  <a:schemeClr val="tx1"/>
                </a:solidFill>
                <a:effectLst/>
                <a:latin typeface="+mn-lt"/>
                <a:ea typeface="+mn-ea"/>
                <a:cs typeface="+mn-cs"/>
              </a:rPr>
              <a:t>，所涵蓋範圍由近至</a:t>
            </a:r>
            <a:r>
              <a:rPr lang="en-US" altLang="zh-TW" sz="1200" b="0" i="0" kern="1200" dirty="0" smtClean="0">
                <a:solidFill>
                  <a:schemeClr val="tx1"/>
                </a:solidFill>
                <a:effectLst/>
                <a:latin typeface="+mn-lt"/>
                <a:ea typeface="+mn-ea"/>
                <a:cs typeface="+mn-cs"/>
              </a:rPr>
              <a:t>10</a:t>
            </a:r>
            <a:r>
              <a:rPr lang="zh-TW" altLang="en-US" sz="1200" b="0" i="0" kern="1200" dirty="0" smtClean="0">
                <a:solidFill>
                  <a:schemeClr val="tx1"/>
                </a:solidFill>
                <a:effectLst/>
                <a:latin typeface="+mn-lt"/>
                <a:ea typeface="+mn-ea"/>
                <a:cs typeface="+mn-cs"/>
              </a:rPr>
              <a:t>公尺遠至</a:t>
            </a:r>
            <a:r>
              <a:rPr lang="en-US" altLang="zh-TW" sz="1200" b="0" i="0" kern="1200" dirty="0" smtClean="0">
                <a:solidFill>
                  <a:schemeClr val="tx1"/>
                </a:solidFill>
                <a:effectLst/>
                <a:latin typeface="+mn-lt"/>
                <a:ea typeface="+mn-ea"/>
                <a:cs typeface="+mn-cs"/>
              </a:rPr>
              <a:t>1-2</a:t>
            </a:r>
            <a:r>
              <a:rPr lang="zh-TW" altLang="en-US" sz="1200" b="0" i="0" kern="1200" dirty="0" smtClean="0">
                <a:solidFill>
                  <a:schemeClr val="tx1"/>
                </a:solidFill>
                <a:effectLst/>
                <a:latin typeface="+mn-lt"/>
                <a:ea typeface="+mn-ea"/>
                <a:cs typeface="+mn-cs"/>
              </a:rPr>
              <a:t>公里，是被用來當成行動通訊數據卸載（</a:t>
            </a:r>
            <a:r>
              <a:rPr lang="en-US" altLang="zh-TW" sz="1200" b="0" i="0" kern="1200" dirty="0" smtClean="0">
                <a:solidFill>
                  <a:schemeClr val="tx1"/>
                </a:solidFill>
                <a:effectLst/>
                <a:latin typeface="+mn-lt"/>
                <a:ea typeface="+mn-ea"/>
                <a:cs typeface="+mn-cs"/>
              </a:rPr>
              <a:t>Mobile data offloading</a:t>
            </a:r>
            <a:r>
              <a:rPr lang="zh-TW" altLang="en-US" sz="1200" b="0" i="0" kern="1200" dirty="0" smtClean="0">
                <a:solidFill>
                  <a:schemeClr val="tx1"/>
                </a:solidFill>
                <a:effectLst/>
                <a:latin typeface="+mn-lt"/>
                <a:ea typeface="+mn-ea"/>
                <a:cs typeface="+mn-cs"/>
              </a:rPr>
              <a:t>）之用。再以涵蓋的範圍可區分為</a:t>
            </a:r>
            <a:r>
              <a:rPr lang="en-US" altLang="zh-CN" sz="800" kern="1200" dirty="0" err="1" smtClean="0">
                <a:solidFill>
                  <a:schemeClr val="bg1">
                    <a:lumMod val="50000"/>
                  </a:schemeClr>
                </a:solidFill>
                <a:latin typeface="+mj-ea"/>
                <a:ea typeface="+mn-ea"/>
                <a:cs typeface="+mn-cs"/>
              </a:rPr>
              <a:t>Micro</a:t>
            </a:r>
            <a:r>
              <a:rPr lang="en-US" altLang="zh-TW" sz="800" kern="1200" dirty="0" err="1" smtClean="0">
                <a:solidFill>
                  <a:schemeClr val="bg1">
                    <a:lumMod val="50000"/>
                  </a:schemeClr>
                </a:solidFill>
                <a:latin typeface="+mj-ea"/>
                <a:ea typeface="+mn-ea"/>
                <a:cs typeface="+mn-cs"/>
              </a:rPr>
              <a:t>Cell</a:t>
            </a:r>
            <a:r>
              <a:rPr lang="zh-TW" altLang="en-US" sz="800" kern="1200" dirty="0" smtClean="0">
                <a:solidFill>
                  <a:schemeClr val="bg1">
                    <a:lumMod val="50000"/>
                  </a:schemeClr>
                </a:solidFill>
                <a:latin typeface="+mj-ea"/>
                <a:ea typeface="+mn-ea"/>
                <a:cs typeface="+mn-cs"/>
              </a:rPr>
              <a:t>、</a:t>
            </a:r>
            <a:r>
              <a:rPr lang="en-US" altLang="zh-CN" sz="800" kern="1200" dirty="0" err="1" smtClean="0">
                <a:solidFill>
                  <a:schemeClr val="bg1">
                    <a:lumMod val="50000"/>
                  </a:schemeClr>
                </a:solidFill>
                <a:latin typeface="+mj-ea"/>
                <a:ea typeface="+mn-ea"/>
                <a:cs typeface="+mn-cs"/>
              </a:rPr>
              <a:t>Pico</a:t>
            </a:r>
            <a:r>
              <a:rPr lang="en-US" altLang="zh-TW" sz="800" kern="1200" dirty="0" err="1" smtClean="0">
                <a:solidFill>
                  <a:schemeClr val="bg1">
                    <a:lumMod val="50000"/>
                  </a:schemeClr>
                </a:solidFill>
                <a:latin typeface="+mj-ea"/>
                <a:ea typeface="+mn-ea"/>
                <a:cs typeface="+mn-cs"/>
              </a:rPr>
              <a:t>Cell</a:t>
            </a:r>
            <a:r>
              <a:rPr lang="zh-TW" altLang="en-US" sz="800" kern="1200" dirty="0" smtClean="0">
                <a:solidFill>
                  <a:schemeClr val="bg1">
                    <a:lumMod val="50000"/>
                  </a:schemeClr>
                </a:solidFill>
                <a:latin typeface="+mj-ea"/>
                <a:ea typeface="+mn-ea"/>
                <a:cs typeface="+mn-cs"/>
              </a:rPr>
              <a:t>、</a:t>
            </a:r>
            <a:r>
              <a:rPr lang="en-US" altLang="zh-CN" sz="800" kern="1200" dirty="0" err="1" smtClean="0">
                <a:solidFill>
                  <a:schemeClr val="bg1">
                    <a:lumMod val="50000"/>
                  </a:schemeClr>
                </a:solidFill>
                <a:latin typeface="+mj-ea"/>
                <a:ea typeface="+mn-ea"/>
                <a:cs typeface="+mn-cs"/>
              </a:rPr>
              <a:t>Femto</a:t>
            </a:r>
            <a:r>
              <a:rPr lang="en-US" altLang="zh-TW" sz="800" kern="1200" dirty="0" err="1" smtClean="0">
                <a:solidFill>
                  <a:schemeClr val="bg1">
                    <a:lumMod val="50000"/>
                  </a:schemeClr>
                </a:solidFill>
                <a:latin typeface="+mj-ea"/>
                <a:ea typeface="+mn-ea"/>
                <a:cs typeface="+mn-cs"/>
              </a:rPr>
              <a:t>Cell</a:t>
            </a:r>
            <a:r>
              <a:rPr lang="zh-TW" altLang="en-US" sz="800" kern="1200" dirty="0" smtClean="0">
                <a:solidFill>
                  <a:schemeClr val="bg1">
                    <a:lumMod val="50000"/>
                  </a:schemeClr>
                </a:solidFill>
                <a:latin typeface="+mj-ea"/>
                <a:ea typeface="+mn-ea"/>
                <a:cs typeface="+mn-cs"/>
              </a:rPr>
              <a:t>等，後面章節會再詳談。</a:t>
            </a:r>
            <a:endParaRPr lang="en-US" altLang="zh-CN" sz="800" kern="1200" dirty="0" smtClean="0">
              <a:solidFill>
                <a:schemeClr val="bg1">
                  <a:lumMod val="50000"/>
                </a:schemeClr>
              </a:solidFill>
              <a:latin typeface="+mj-ea"/>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000" kern="1200" dirty="0" smtClean="0">
              <a:solidFill>
                <a:schemeClr val="bg1">
                  <a:lumMod val="50000"/>
                </a:schemeClr>
              </a:solidFill>
              <a:latin typeface="+mj-ea"/>
              <a:ea typeface="+mn-ea"/>
              <a:cs typeface="+mn-cs"/>
            </a:endParaRPr>
          </a:p>
          <a:p>
            <a:r>
              <a:rPr lang="zh-TW" altLang="en-US" dirty="0" smtClean="0"/>
              <a:t>第三章會在探討小細胞基站含蓋在生活中的那些部分，最終會探討小細胞基站在未來的發展狀況。</a:t>
            </a:r>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a:t>
            </a:fld>
            <a:endParaRPr lang="zh-CN" altLang="en-US"/>
          </a:p>
        </p:txBody>
      </p:sp>
    </p:spTree>
    <p:extLst>
      <p:ext uri="{BB962C8B-B14F-4D97-AF65-F5344CB8AC3E}">
        <p14:creationId xmlns:p14="http://schemas.microsoft.com/office/powerpoint/2010/main" val="3596578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關聯上門服務</a:t>
            </a:r>
          </a:p>
          <a:p>
            <a:r>
              <a:rPr lang="zh-TW" altLang="zh-TW" sz="1200" kern="1200" dirty="0" smtClean="0">
                <a:solidFill>
                  <a:schemeClr val="tx1"/>
                </a:solidFill>
                <a:effectLst/>
                <a:latin typeface="+mn-lt"/>
                <a:ea typeface="+mn-ea"/>
                <a:cs typeface="+mn-cs"/>
              </a:rPr>
              <a:t>這些服務時，可以使用高品質，低成本的覆蓋範圍變得可以自動同步高帶寬的多媒體內容。例如，它可能是一個非常緩慢的過程，給你買剛才聽到一首歌在電台，如果你是在低溫或擁塞網絡覆蓋的區域。它也可以使用你的數據計劃，更不用提手機的電池續航能力。不過你想購買它，而你心中的歌。一個解決方案將是您的運營商立即允許購買，但持有的下載隊列中，直到你在小細胞覆蓋，其中的內容可以下載更快和更便宜的地區發現自己。</a:t>
            </a:r>
          </a:p>
          <a:p>
            <a:r>
              <a:rPr lang="zh-TW" altLang="zh-TW" sz="1200" kern="1200" dirty="0" smtClean="0">
                <a:solidFill>
                  <a:schemeClr val="tx1"/>
                </a:solidFill>
                <a:effectLst/>
                <a:latin typeface="+mn-lt"/>
                <a:ea typeface="+mn-ea"/>
                <a:cs typeface="+mn-cs"/>
              </a:rPr>
              <a:t>不只是音樂，但視頻，圖片，</a:t>
            </a:r>
            <a:r>
              <a:rPr lang="en-US" altLang="zh-TW" sz="1200" kern="1200" dirty="0" smtClean="0">
                <a:solidFill>
                  <a:schemeClr val="tx1"/>
                </a:solidFill>
                <a:effectLst/>
                <a:latin typeface="+mn-lt"/>
                <a:ea typeface="+mn-ea"/>
                <a:cs typeface="+mn-cs"/>
              </a:rPr>
              <a:t>RSS feeds</a:t>
            </a:r>
            <a:r>
              <a:rPr lang="zh-TW" altLang="zh-TW" sz="1200" kern="1200" dirty="0" smtClean="0">
                <a:solidFill>
                  <a:schemeClr val="tx1"/>
                </a:solidFill>
                <a:effectLst/>
                <a:latin typeface="+mn-lt"/>
                <a:ea typeface="+mn-ea"/>
                <a:cs typeface="+mn-cs"/>
              </a:rPr>
              <a:t>等可以當用戶在他們的，一般住宅，小細胞一直到交付。這節省了消費者和運營商的數據費用。此外，用戶體驗改進和在線移動購買增加。</a:t>
            </a:r>
          </a:p>
          <a:p>
            <a:r>
              <a:rPr lang="zh-TW" altLang="zh-TW" sz="1200" kern="1200" dirty="0" smtClean="0">
                <a:solidFill>
                  <a:schemeClr val="tx1"/>
                </a:solidFill>
                <a:effectLst/>
                <a:latin typeface="+mn-lt"/>
                <a:ea typeface="+mn-ea"/>
                <a:cs typeface="+mn-cs"/>
              </a:rPr>
              <a:t>聯繫上門服務也與丟失或被盜的手機。手機近</a:t>
            </a:r>
            <a:r>
              <a:rPr lang="en-US" altLang="zh-TW" sz="1200" kern="1200" dirty="0" smtClean="0">
                <a:solidFill>
                  <a:schemeClr val="tx1"/>
                </a:solidFill>
                <a:effectLst/>
                <a:latin typeface="+mn-lt"/>
                <a:ea typeface="+mn-ea"/>
                <a:cs typeface="+mn-cs"/>
              </a:rPr>
              <a:t>25</a:t>
            </a:r>
            <a:r>
              <a:rPr lang="zh-TW" altLang="zh-TW" sz="1200" kern="1200" dirty="0" smtClean="0">
                <a:solidFill>
                  <a:schemeClr val="tx1"/>
                </a:solidFill>
                <a:effectLst/>
                <a:latin typeface="+mn-lt"/>
                <a:ea typeface="+mn-ea"/>
                <a:cs typeface="+mn-cs"/>
              </a:rPr>
              <a:t>％的丟失或每年被盜，並與他們經常無法替代的有價值的內容。雖然我們沒有惡意，我們可能忽略或延遲這些內容定期備份</a:t>
            </a:r>
            <a:r>
              <a:rPr lang="en-US" altLang="zh-TW" sz="1200" kern="1200" dirty="0" smtClean="0">
                <a:solidFill>
                  <a:schemeClr val="tx1"/>
                </a:solidFill>
                <a:effectLst/>
                <a:latin typeface="+mn-lt"/>
                <a:ea typeface="+mn-ea"/>
                <a:cs typeface="+mn-cs"/>
              </a:rPr>
              <a:t> - </a:t>
            </a:r>
            <a:r>
              <a:rPr lang="zh-TW" altLang="zh-TW" sz="1200" kern="1200" dirty="0" smtClean="0">
                <a:solidFill>
                  <a:schemeClr val="tx1"/>
                </a:solidFill>
                <a:effectLst/>
                <a:latin typeface="+mn-lt"/>
                <a:ea typeface="+mn-ea"/>
                <a:cs typeface="+mn-cs"/>
              </a:rPr>
              <a:t>但小細胞不會忘記。它可用於連接至家庭網關自動備份和共享該內容的時刻訂戶在其安全家庭小區的存在下到達。</a:t>
            </a:r>
          </a:p>
          <a:p>
            <a:endParaRPr lang="en-US" altLang="zh-TW" dirty="0" smtClean="0"/>
          </a:p>
          <a:p>
            <a:r>
              <a:rPr lang="zh-TW" altLang="zh-TW" sz="1200" kern="1200" dirty="0" smtClean="0">
                <a:solidFill>
                  <a:schemeClr val="tx1"/>
                </a:solidFill>
                <a:effectLst/>
                <a:latin typeface="+mn-lt"/>
                <a:ea typeface="+mn-ea"/>
                <a:cs typeface="+mn-cs"/>
              </a:rPr>
              <a:t>能源管理</a:t>
            </a:r>
          </a:p>
          <a:p>
            <a:r>
              <a:rPr lang="zh-TW" altLang="zh-TW" sz="1200" kern="1200" dirty="0" smtClean="0">
                <a:solidFill>
                  <a:schemeClr val="tx1"/>
                </a:solidFill>
                <a:effectLst/>
                <a:latin typeface="+mn-lt"/>
                <a:ea typeface="+mn-ea"/>
                <a:cs typeface="+mn-cs"/>
              </a:rPr>
              <a:t>智能能源是一個重要的新興市場。其目的是鼓勵我們更有效地管理能源，而且，作為一個後果，節省資金和改善我們的環境。我們可以利用我們的小細胞，以幫助我們實現這些目標。當沒有人在家可以節省大量的精力和財力會自動關燈，空調和供暖單位。自動轉向的事情，因為消費者下班回家也可以實現。</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安全和監控</a:t>
            </a:r>
          </a:p>
          <a:p>
            <a:r>
              <a:rPr lang="zh-TW" altLang="zh-TW" sz="1200" kern="1200" dirty="0" smtClean="0">
                <a:solidFill>
                  <a:schemeClr val="tx1"/>
                </a:solidFill>
                <a:effectLst/>
                <a:latin typeface="+mn-lt"/>
                <a:ea typeface="+mn-ea"/>
                <a:cs typeface="+mn-cs"/>
              </a:rPr>
              <a:t>家庭安全就是小細胞可以有一個有用的角色的另一個關鍵領域。打開高清監控攝像頭，跟踪和記錄未知的移動設備，發送短信和彩信給用戶的家庭管理</a:t>
            </a:r>
            <a:r>
              <a:rPr lang="en-US" altLang="zh-TW" sz="1200" kern="1200" dirty="0" smtClean="0">
                <a:solidFill>
                  <a:schemeClr val="tx1"/>
                </a:solidFill>
                <a:effectLst/>
                <a:latin typeface="+mn-lt"/>
                <a:ea typeface="+mn-ea"/>
                <a:cs typeface="+mn-cs"/>
              </a:rPr>
              <a:t> - </a:t>
            </a:r>
            <a:r>
              <a:rPr lang="zh-TW" altLang="zh-TW" sz="1200" kern="1200" dirty="0" smtClean="0">
                <a:solidFill>
                  <a:schemeClr val="tx1"/>
                </a:solidFill>
                <a:effectLst/>
                <a:latin typeface="+mn-lt"/>
                <a:ea typeface="+mn-ea"/>
                <a:cs typeface="+mn-cs"/>
              </a:rPr>
              <a:t>所有這些都可以用小細胞為基礎的移動應用程序來完成。</a:t>
            </a:r>
          </a:p>
          <a:p>
            <a:r>
              <a:rPr lang="zh-TW" altLang="zh-TW" sz="1200" kern="1200" dirty="0" smtClean="0">
                <a:solidFill>
                  <a:schemeClr val="tx1"/>
                </a:solidFill>
                <a:effectLst/>
                <a:latin typeface="+mn-lt"/>
                <a:ea typeface="+mn-ea"/>
                <a:cs typeface="+mn-cs"/>
              </a:rPr>
              <a:t>一個相關的要約是孩子監控服務。在這種情況下，工作的父母可以當他們的孩子從學校到家庭安全警惕。已經提出這種模式的一個巧妙的改編是十幾歲的一方監視器應用程序。當房子被檢測到太多的手機這其中發送警報到父母。有人甚至認為男友顯示器：當他們的女兒的男朋友是在家裡，與此提醒家長</a:t>
            </a:r>
            <a:r>
              <a:rPr lang="en-US" altLang="zh-TW" sz="1200" kern="1200" dirty="0" smtClean="0">
                <a:solidFill>
                  <a:schemeClr val="tx1"/>
                </a:solidFill>
                <a:effectLst/>
                <a:latin typeface="+mn-lt"/>
                <a:ea typeface="+mn-ea"/>
                <a:cs typeface="+mn-cs"/>
              </a:rPr>
              <a:t> - </a:t>
            </a:r>
            <a:r>
              <a:rPr lang="zh-TW" altLang="zh-TW" sz="1200" kern="1200" dirty="0" smtClean="0">
                <a:solidFill>
                  <a:schemeClr val="tx1"/>
                </a:solidFill>
                <a:effectLst/>
                <a:latin typeface="+mn-lt"/>
                <a:ea typeface="+mn-ea"/>
                <a:cs typeface="+mn-cs"/>
              </a:rPr>
              <a:t>或者更貼切，沒有</a:t>
            </a:r>
            <a:r>
              <a:rPr lang="en-US" altLang="zh-TW" sz="1200" kern="1200" dirty="0" smtClean="0">
                <a:solidFill>
                  <a:schemeClr val="tx1"/>
                </a:solidFill>
                <a:effectLst/>
                <a:latin typeface="+mn-lt"/>
                <a:ea typeface="+mn-ea"/>
                <a:cs typeface="+mn-cs"/>
              </a:rPr>
              <a:t> - </a:t>
            </a:r>
            <a:r>
              <a:rPr lang="zh-TW" altLang="zh-TW" sz="1200" kern="1200" dirty="0" smtClean="0">
                <a:solidFill>
                  <a:schemeClr val="tx1"/>
                </a:solidFill>
                <a:effectLst/>
                <a:latin typeface="+mn-lt"/>
                <a:ea typeface="+mn-ea"/>
                <a:cs typeface="+mn-cs"/>
              </a:rPr>
              <a:t>他們的許可。</a:t>
            </a:r>
            <a:endParaRPr lang="en-US" altLang="zh-TW" sz="1200" kern="1200" dirty="0" smtClean="0">
              <a:solidFill>
                <a:schemeClr val="tx1"/>
              </a:solidFill>
              <a:effectLst/>
              <a:latin typeface="+mn-lt"/>
              <a:ea typeface="+mn-ea"/>
              <a:cs typeface="+mn-cs"/>
            </a:endParaRP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資料來源 </a:t>
            </a:r>
            <a:r>
              <a:rPr lang="en-US" altLang="zh-TW" dirty="0" smtClean="0"/>
              <a:t>:</a:t>
            </a:r>
            <a:r>
              <a:rPr lang="zh-TW" altLang="en-US" dirty="0" smtClean="0"/>
              <a:t> </a:t>
            </a:r>
            <a:r>
              <a:rPr lang="en-US" altLang="zh-TW" sz="1200" kern="1200" dirty="0" smtClean="0">
                <a:solidFill>
                  <a:schemeClr val="tx1"/>
                </a:solidFill>
                <a:effectLst/>
                <a:latin typeface="+mn-lt"/>
                <a:ea typeface="+mn-ea"/>
                <a:cs typeface="+mn-cs"/>
              </a:rPr>
              <a:t>www.smallcellforum.org</a:t>
            </a:r>
            <a:endParaRPr lang="zh-TW"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28</a:t>
            </a:fld>
            <a:endParaRPr lang="zh-CN" altLang="en-US"/>
          </a:p>
        </p:txBody>
      </p:sp>
    </p:spTree>
    <p:extLst>
      <p:ext uri="{BB962C8B-B14F-4D97-AF65-F5344CB8AC3E}">
        <p14:creationId xmlns:p14="http://schemas.microsoft.com/office/powerpoint/2010/main" val="261663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資料來源 </a:t>
            </a:r>
            <a:r>
              <a:rPr lang="en-US" altLang="zh-TW" dirty="0" smtClean="0"/>
              <a:t>:</a:t>
            </a:r>
            <a:r>
              <a:rPr lang="zh-TW" altLang="en-US" dirty="0" smtClean="0"/>
              <a:t> </a:t>
            </a:r>
            <a:r>
              <a:rPr lang="en-US" altLang="zh-TW" dirty="0" smtClean="0"/>
              <a:t>https://opendata.nchc.org.tw/dataset/2ba0d5ab-e209-4ae9-a137-c950f6403c33/resource/2787b141-1d2a-40b7-9235-ca4db5d8ff4c/download/5gfinal.pdf</a:t>
            </a:r>
            <a:endParaRPr lang="zh-TW" altLang="zh-TW"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934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3748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63564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23649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rgbClr val="FF0000"/>
                </a:solidFill>
                <a:effectLst/>
                <a:latin typeface="+mn-lt"/>
                <a:ea typeface="+mn-ea"/>
                <a:cs typeface="+mn-cs"/>
              </a:rPr>
              <a:t>Large cell</a:t>
            </a:r>
            <a:r>
              <a:rPr lang="zh-TW" altLang="en-US" sz="1200" kern="1200" dirty="0" smtClean="0">
                <a:solidFill>
                  <a:srgbClr val="FF0000"/>
                </a:solidFill>
                <a:effectLst/>
                <a:latin typeface="+mn-lt"/>
                <a:ea typeface="+mn-ea"/>
                <a:cs typeface="+mn-cs"/>
              </a:rPr>
              <a:t> </a:t>
            </a:r>
            <a:r>
              <a:rPr lang="en-US" altLang="zh-TW" sz="1200" kern="1200" dirty="0" smtClean="0">
                <a:solidFill>
                  <a:srgbClr val="FF0000"/>
                </a:solidFill>
                <a:effectLst/>
                <a:latin typeface="+mn-lt"/>
                <a:ea typeface="+mn-ea"/>
                <a:cs typeface="+mn-cs"/>
              </a:rPr>
              <a:t>:</a:t>
            </a:r>
            <a:r>
              <a:rPr lang="zh-TW" altLang="en-US" sz="1200" kern="1200" dirty="0" smtClean="0">
                <a:solidFill>
                  <a:srgbClr val="FF0000"/>
                </a:solidFill>
                <a:effectLst/>
                <a:latin typeface="+mn-lt"/>
                <a:ea typeface="+mn-ea"/>
                <a:cs typeface="+mn-cs"/>
              </a:rPr>
              <a:t> </a:t>
            </a:r>
            <a:r>
              <a:rPr lang="zh-TW" altLang="zh-TW" sz="1200" kern="1200" dirty="0" smtClean="0">
                <a:solidFill>
                  <a:srgbClr val="FF0000"/>
                </a:solidFill>
                <a:effectLst/>
                <a:latin typeface="+mn-lt"/>
                <a:ea typeface="+mn-ea"/>
                <a:cs typeface="+mn-cs"/>
              </a:rPr>
              <a:t>高功率基站</a:t>
            </a:r>
            <a:endParaRPr lang="en-US" altLang="zh-TW" sz="1200" kern="1200" dirty="0" smtClean="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rgbClr val="FF0000"/>
                </a:solidFill>
                <a:effectLst/>
                <a:latin typeface="+mn-lt"/>
                <a:ea typeface="+mn-ea"/>
                <a:cs typeface="+mn-cs"/>
              </a:rPr>
              <a:t>Small cell</a:t>
            </a:r>
            <a:r>
              <a:rPr lang="zh-TW" altLang="en-US" sz="1200" kern="1200" dirty="0" smtClean="0">
                <a:solidFill>
                  <a:srgbClr val="FF0000"/>
                </a:solidFill>
                <a:effectLst/>
                <a:latin typeface="+mn-lt"/>
                <a:ea typeface="+mn-ea"/>
                <a:cs typeface="+mn-cs"/>
              </a:rPr>
              <a:t> </a:t>
            </a:r>
            <a:r>
              <a:rPr lang="en-US" altLang="zh-TW" sz="1200" kern="1200" dirty="0" smtClean="0">
                <a:solidFill>
                  <a:srgbClr val="FF0000"/>
                </a:solidFill>
                <a:effectLst/>
                <a:latin typeface="+mn-lt"/>
                <a:ea typeface="+mn-ea"/>
                <a:cs typeface="+mn-cs"/>
              </a:rPr>
              <a:t>:</a:t>
            </a:r>
            <a:r>
              <a:rPr lang="zh-TW" altLang="zh-TW" sz="1200" kern="1200" dirty="0" smtClean="0">
                <a:solidFill>
                  <a:srgbClr val="FF0000"/>
                </a:solidFill>
                <a:effectLst/>
                <a:latin typeface="+mn-lt"/>
                <a:ea typeface="+mn-ea"/>
                <a:cs typeface="+mn-cs"/>
              </a:rPr>
              <a:t>低功耗基站</a:t>
            </a:r>
            <a:r>
              <a:rPr lang="zh-TW" altLang="en-US" sz="1200" kern="1200" dirty="0" smtClean="0">
                <a:solidFill>
                  <a:srgbClr val="FF0000"/>
                </a:solidFill>
                <a:effectLst/>
                <a:latin typeface="+mn-lt"/>
                <a:ea typeface="+mn-ea"/>
                <a:cs typeface="+mn-cs"/>
              </a:rPr>
              <a:t>，</a:t>
            </a:r>
            <a:r>
              <a:rPr lang="zh-TW" altLang="zh-TW" sz="1200" kern="1200" dirty="0" smtClean="0">
                <a:solidFill>
                  <a:srgbClr val="FF0000"/>
                </a:solidFill>
                <a:effectLst/>
                <a:latin typeface="+mn-lt"/>
                <a:ea typeface="+mn-ea"/>
                <a:cs typeface="+mn-cs"/>
              </a:rPr>
              <a:t>希望能涵蓋在使用率較高的區域</a:t>
            </a:r>
            <a:r>
              <a:rPr lang="zh-TW" altLang="en-US" sz="1200" kern="1200" dirty="0" smtClean="0">
                <a:solidFill>
                  <a:srgbClr val="FF0000"/>
                </a:solidFill>
                <a:effectLst/>
                <a:latin typeface="+mn-lt"/>
                <a:ea typeface="+mn-ea"/>
                <a:cs typeface="+mn-cs"/>
              </a:rPr>
              <a:t>，</a:t>
            </a:r>
            <a:r>
              <a:rPr lang="zh-TW" altLang="zh-TW" sz="1200" kern="1200" dirty="0" smtClean="0">
                <a:solidFill>
                  <a:srgbClr val="FF0000"/>
                </a:solidFill>
                <a:effectLst/>
                <a:latin typeface="+mn-lt"/>
                <a:ea typeface="+mn-ea"/>
                <a:cs typeface="+mn-cs"/>
              </a:rPr>
              <a:t>建置在</a:t>
            </a:r>
            <a:r>
              <a:rPr lang="en-US" altLang="zh-TW" sz="1200" kern="1200" dirty="0" smtClean="0">
                <a:solidFill>
                  <a:srgbClr val="FF0000"/>
                </a:solidFill>
                <a:effectLst/>
                <a:latin typeface="+mn-lt"/>
                <a:ea typeface="+mn-ea"/>
                <a:cs typeface="+mn-cs"/>
              </a:rPr>
              <a:t>large cell</a:t>
            </a:r>
            <a:r>
              <a:rPr lang="zh-TW" altLang="zh-TW" sz="1200" kern="1200" dirty="0" smtClean="0">
                <a:solidFill>
                  <a:srgbClr val="FF0000"/>
                </a:solidFill>
                <a:effectLst/>
                <a:latin typeface="+mn-lt"/>
                <a:ea typeface="+mn-ea"/>
                <a:cs typeface="+mn-cs"/>
              </a:rPr>
              <a:t>範圍的邊緣或是在</a:t>
            </a:r>
            <a:r>
              <a:rPr lang="en-US" altLang="zh-TW" sz="1200" kern="1200" dirty="0" err="1" smtClean="0">
                <a:solidFill>
                  <a:srgbClr val="FF0000"/>
                </a:solidFill>
                <a:effectLst/>
                <a:latin typeface="+mn-lt"/>
                <a:ea typeface="+mn-ea"/>
                <a:cs typeface="+mn-cs"/>
              </a:rPr>
              <a:t>marco</a:t>
            </a:r>
            <a:r>
              <a:rPr lang="en-US" altLang="zh-TW" sz="1200" kern="1200" dirty="0" smtClean="0">
                <a:solidFill>
                  <a:srgbClr val="FF0000"/>
                </a:solidFill>
                <a:effectLst/>
                <a:latin typeface="+mn-lt"/>
                <a:ea typeface="+mn-ea"/>
                <a:cs typeface="+mn-cs"/>
              </a:rPr>
              <a:t>-cell</a:t>
            </a:r>
            <a:r>
              <a:rPr lang="zh-TW" altLang="zh-TW" sz="1200" kern="1200" dirty="0" smtClean="0">
                <a:solidFill>
                  <a:srgbClr val="FF0000"/>
                </a:solidFill>
                <a:effectLst/>
                <a:latin typeface="+mn-lt"/>
                <a:ea typeface="+mn-ea"/>
                <a:cs typeface="+mn-cs"/>
              </a:rPr>
              <a:t>無法涵蓋的地區</a:t>
            </a:r>
            <a:r>
              <a:rPr lang="zh-TW" altLang="en-US" sz="1200" kern="1200" dirty="0" smtClean="0">
                <a:solidFill>
                  <a:srgbClr val="FF0000"/>
                </a:solidFill>
                <a:effectLst/>
                <a:latin typeface="+mn-lt"/>
                <a:ea typeface="+mn-ea"/>
                <a:cs typeface="+mn-cs"/>
              </a:rPr>
              <a:t>，</a:t>
            </a:r>
            <a:r>
              <a:rPr lang="zh-TW" altLang="zh-TW" sz="1200" kern="1200" dirty="0" smtClean="0">
                <a:solidFill>
                  <a:srgbClr val="FF0000"/>
                </a:solidFill>
                <a:effectLst/>
                <a:latin typeface="+mn-lt"/>
                <a:ea typeface="+mn-ea"/>
                <a:cs typeface="+mn-cs"/>
              </a:rPr>
              <a:t>涵蓋室內訊號</a:t>
            </a:r>
            <a:r>
              <a:rPr lang="zh-TW" altLang="en-US" sz="1200" kern="1200" dirty="0" smtClean="0">
                <a:solidFill>
                  <a:srgbClr val="FF0000"/>
                </a:solidFill>
                <a:effectLst/>
                <a:latin typeface="+mn-lt"/>
                <a:ea typeface="+mn-ea"/>
                <a:cs typeface="+mn-cs"/>
              </a:rPr>
              <a:t>，</a:t>
            </a:r>
            <a:r>
              <a:rPr lang="en-US" altLang="zh-TW" sz="1200" kern="1200" dirty="0" smtClean="0">
                <a:solidFill>
                  <a:srgbClr val="FF0000"/>
                </a:solidFill>
                <a:effectLst/>
                <a:latin typeface="+mn-lt"/>
                <a:ea typeface="+mn-ea"/>
                <a:cs typeface="+mn-cs"/>
              </a:rPr>
              <a:t>Off load(</a:t>
            </a:r>
            <a:r>
              <a:rPr lang="zh-TW" altLang="zh-TW" sz="1200" kern="1200" dirty="0" smtClean="0">
                <a:solidFill>
                  <a:srgbClr val="FF0000"/>
                </a:solidFill>
                <a:effectLst/>
                <a:latin typeface="+mn-lt"/>
                <a:ea typeface="+mn-ea"/>
                <a:cs typeface="+mn-cs"/>
              </a:rPr>
              <a:t>分擔</a:t>
            </a:r>
            <a:r>
              <a:rPr lang="en-US" altLang="zh-TW" sz="1200" kern="1200" dirty="0" smtClean="0">
                <a:solidFill>
                  <a:srgbClr val="FF0000"/>
                </a:solidFill>
                <a:effectLst/>
                <a:latin typeface="+mn-lt"/>
                <a:ea typeface="+mn-ea"/>
                <a:cs typeface="+mn-cs"/>
              </a:rPr>
              <a:t>)large cell</a:t>
            </a:r>
            <a:r>
              <a:rPr lang="zh-TW" altLang="zh-TW" sz="1200" kern="1200" dirty="0" smtClean="0">
                <a:solidFill>
                  <a:srgbClr val="FF0000"/>
                </a:solidFill>
                <a:effectLst/>
                <a:latin typeface="+mn-lt"/>
                <a:ea typeface="+mn-ea"/>
                <a:cs typeface="+mn-cs"/>
              </a:rPr>
              <a:t>的資料量</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rgbClr val="FF0000"/>
              </a:solidFill>
              <a:effectLst/>
              <a:latin typeface="+mn-lt"/>
              <a:ea typeface="+mn-ea"/>
              <a:cs typeface="+mn-cs"/>
            </a:endParaRPr>
          </a:p>
          <a:p>
            <a:r>
              <a:rPr lang="zh-TW" altLang="zh-TW" sz="1200" kern="1200" dirty="0" smtClean="0">
                <a:solidFill>
                  <a:schemeClr val="tx1"/>
                </a:solidFill>
                <a:effectLst/>
                <a:latin typeface="+mn-lt"/>
                <a:ea typeface="+mn-ea"/>
                <a:cs typeface="+mn-cs"/>
              </a:rPr>
              <a:t>小細胞主要是增加高度使用者需求的熱點容量，填</a:t>
            </a:r>
            <a:r>
              <a:rPr lang="zh-TW" altLang="en-US" sz="1200" kern="1200" dirty="0" smtClean="0">
                <a:solidFill>
                  <a:schemeClr val="tx1"/>
                </a:solidFill>
                <a:effectLst/>
                <a:latin typeface="+mn-lt"/>
                <a:ea typeface="+mn-ea"/>
                <a:cs typeface="+mn-cs"/>
              </a:rPr>
              <a:t>補</a:t>
            </a:r>
            <a:r>
              <a:rPr lang="zh-TW" altLang="zh-TW" sz="1200" kern="1200" dirty="0" smtClean="0">
                <a:solidFill>
                  <a:schemeClr val="tx1"/>
                </a:solidFill>
                <a:effectLst/>
                <a:latin typeface="+mn-lt"/>
                <a:ea typeface="+mn-ea"/>
                <a:cs typeface="+mn-cs"/>
              </a:rPr>
              <a:t>未被</a:t>
            </a:r>
            <a:r>
              <a:rPr lang="en-US" altLang="zh-TW" sz="1200" kern="1200" dirty="0" smtClean="0">
                <a:solidFill>
                  <a:schemeClr val="tx1"/>
                </a:solidFill>
                <a:effectLst/>
                <a:latin typeface="+mn-lt"/>
                <a:ea typeface="+mn-ea"/>
                <a:cs typeface="+mn-cs"/>
              </a:rPr>
              <a:t>macro network</a:t>
            </a:r>
            <a:r>
              <a:rPr lang="zh-TW" altLang="zh-TW" sz="1200" kern="1200" dirty="0" smtClean="0">
                <a:solidFill>
                  <a:schemeClr val="tx1"/>
                </a:solidFill>
                <a:effectLst/>
                <a:latin typeface="+mn-lt"/>
                <a:ea typeface="+mn-ea"/>
                <a:cs typeface="+mn-cs"/>
              </a:rPr>
              <a:t>涵蓋的區域 </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室內和室外。</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它們藉由</a:t>
            </a:r>
            <a:r>
              <a:rPr lang="en-US" altLang="zh-TW" sz="1200" kern="1200" dirty="0" smtClean="0">
                <a:solidFill>
                  <a:schemeClr val="tx1"/>
                </a:solidFill>
                <a:effectLst/>
                <a:latin typeface="+mn-lt"/>
                <a:ea typeface="+mn-ea"/>
                <a:cs typeface="+mn-cs"/>
              </a:rPr>
              <a:t>large macro-cells</a:t>
            </a:r>
            <a:r>
              <a:rPr lang="zh-TW" altLang="zh-TW" sz="1200" kern="1200" dirty="0" smtClean="0">
                <a:solidFill>
                  <a:schemeClr val="tx1"/>
                </a:solidFill>
                <a:effectLst/>
                <a:latin typeface="+mn-lt"/>
                <a:ea typeface="+mn-ea"/>
                <a:cs typeface="+mn-cs"/>
              </a:rPr>
              <a:t>下載來增進網路效能和服務品質。</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異構網路包含</a:t>
            </a:r>
            <a:r>
              <a:rPr lang="en-US" altLang="zh-TW" sz="1200" kern="1200" dirty="0" smtClean="0">
                <a:solidFill>
                  <a:schemeClr val="tx1"/>
                </a:solidFill>
                <a:effectLst/>
                <a:latin typeface="+mn-lt"/>
                <a:ea typeface="+mn-ea"/>
                <a:cs typeface="+mn-cs"/>
              </a:rPr>
              <a:t>large macro-cells</a:t>
            </a:r>
            <a:r>
              <a:rPr lang="zh-TW" altLang="zh-TW" sz="1200" kern="1200" dirty="0" smtClean="0">
                <a:solidFill>
                  <a:schemeClr val="tx1"/>
                </a:solidFill>
                <a:effectLst/>
                <a:latin typeface="+mn-lt"/>
                <a:ea typeface="+mn-ea"/>
                <a:cs typeface="+mn-cs"/>
              </a:rPr>
              <a:t>結合</a:t>
            </a:r>
            <a:r>
              <a:rPr lang="en-US" altLang="zh-TW" sz="1200" kern="1200" dirty="0" smtClean="0">
                <a:solidFill>
                  <a:schemeClr val="tx1"/>
                </a:solidFill>
                <a:effectLst/>
                <a:latin typeface="+mn-lt"/>
                <a:ea typeface="+mn-ea"/>
                <a:cs typeface="+mn-cs"/>
              </a:rPr>
              <a:t>small cells</a:t>
            </a:r>
            <a:r>
              <a:rPr lang="zh-TW" altLang="zh-TW" sz="1200" kern="1200" dirty="0" smtClean="0">
                <a:solidFill>
                  <a:schemeClr val="tx1"/>
                </a:solidFill>
                <a:effectLst/>
                <a:latin typeface="+mn-lt"/>
                <a:ea typeface="+mn-ea"/>
                <a:cs typeface="+mn-cs"/>
              </a:rPr>
              <a:t>來增進各區域的</a:t>
            </a:r>
            <a:r>
              <a:rPr lang="en-US" altLang="zh-TW" sz="1200" kern="1200" dirty="0" smtClean="0">
                <a:solidFill>
                  <a:schemeClr val="tx1"/>
                </a:solidFill>
                <a:effectLst/>
                <a:latin typeface="+mn-lt"/>
                <a:ea typeface="+mn-ea"/>
                <a:cs typeface="+mn-cs"/>
              </a:rPr>
              <a:t>bitrates</a:t>
            </a:r>
          </a:p>
          <a:p>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rgbClr val="FF0000"/>
                </a:solidFill>
                <a:effectLst/>
                <a:latin typeface="+mn-lt"/>
                <a:ea typeface="+mn-ea"/>
                <a:cs typeface="+mn-cs"/>
              </a:rPr>
              <a:t>資料來源 </a:t>
            </a:r>
            <a:r>
              <a:rPr lang="en-US" altLang="zh-TW" sz="1200" kern="1200" dirty="0" smtClean="0">
                <a:solidFill>
                  <a:srgbClr val="FF0000"/>
                </a:solidFill>
                <a:effectLst/>
                <a:latin typeface="+mn-lt"/>
                <a:ea typeface="+mn-ea"/>
                <a:cs typeface="+mn-cs"/>
              </a:rPr>
              <a:t>:</a:t>
            </a:r>
            <a:r>
              <a:rPr lang="zh-TW" altLang="en-US" sz="1200" kern="1200" dirty="0" smtClean="0">
                <a:solidFill>
                  <a:srgbClr val="FF0000"/>
                </a:solidFill>
                <a:effectLst/>
                <a:latin typeface="+mn-lt"/>
                <a:ea typeface="+mn-ea"/>
                <a:cs typeface="+mn-cs"/>
              </a:rPr>
              <a:t> </a:t>
            </a:r>
            <a:r>
              <a:rPr lang="en-US" altLang="zh-TW" sz="1200" kern="1200" dirty="0" smtClean="0">
                <a:solidFill>
                  <a:srgbClr val="FF0000"/>
                </a:solidFill>
                <a:effectLst/>
                <a:latin typeface="+mn-lt"/>
                <a:ea typeface="+mn-ea"/>
                <a:cs typeface="+mn-cs"/>
              </a:rPr>
              <a:t>http://www.3gpp.org/hetnet</a:t>
            </a:r>
            <a:endParaRPr lang="zh-TW" altLang="zh-TW" sz="1200" kern="1200" dirty="0" smtClean="0">
              <a:solidFill>
                <a:srgbClr val="FF0000"/>
              </a:solidFill>
              <a:effectLst/>
              <a:latin typeface="+mn-lt"/>
              <a:ea typeface="+mn-ea"/>
              <a:cs typeface="+mn-cs"/>
            </a:endParaRPr>
          </a:p>
          <a:p>
            <a:endParaRPr lang="zh-TW"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smtClean="0">
              <a:solidFill>
                <a:srgbClr val="FF0000"/>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656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r>
              <a:rPr lang="en-US" altLang="zh-TW" sz="1200" kern="1200" dirty="0" err="1" smtClean="0">
                <a:solidFill>
                  <a:srgbClr val="FF0000"/>
                </a:solidFill>
                <a:effectLst/>
                <a:latin typeface="+mn-lt"/>
                <a:ea typeface="+mn-ea"/>
                <a:cs typeface="+mn-cs"/>
              </a:rPr>
              <a:t>HeNB</a:t>
            </a:r>
            <a:r>
              <a:rPr lang="en-US" altLang="zh-TW" sz="1200" kern="1200" dirty="0" smtClean="0">
                <a:solidFill>
                  <a:srgbClr val="FF0000"/>
                </a:solidFill>
                <a:effectLst/>
                <a:latin typeface="+mn-lt"/>
                <a:ea typeface="+mn-ea"/>
                <a:cs typeface="+mn-cs"/>
              </a:rPr>
              <a:t> (Home </a:t>
            </a:r>
            <a:r>
              <a:rPr lang="en-US" altLang="zh-TW" sz="1200" kern="1200" dirty="0" err="1" smtClean="0">
                <a:solidFill>
                  <a:srgbClr val="FF0000"/>
                </a:solidFill>
                <a:effectLst/>
                <a:latin typeface="+mn-lt"/>
                <a:ea typeface="+mn-ea"/>
                <a:cs typeface="+mn-cs"/>
              </a:rPr>
              <a:t>eNB</a:t>
            </a:r>
            <a:r>
              <a:rPr lang="en-US" altLang="zh-TW" sz="1200" kern="1200" dirty="0" smtClean="0">
                <a:solidFill>
                  <a:srgbClr val="FF0000"/>
                </a:solidFill>
                <a:effectLst/>
                <a:latin typeface="+mn-lt"/>
                <a:ea typeface="+mn-ea"/>
                <a:cs typeface="+mn-cs"/>
              </a:rPr>
              <a:t>): Release 9. </a:t>
            </a:r>
            <a:endParaRPr lang="zh-TW" altLang="zh-TW" sz="1200" kern="1200" dirty="0" smtClean="0">
              <a:solidFill>
                <a:srgbClr val="FF0000"/>
              </a:solidFill>
              <a:effectLst/>
              <a:latin typeface="+mn-lt"/>
              <a:ea typeface="+mn-ea"/>
              <a:cs typeface="+mn-cs"/>
            </a:endParaRPr>
          </a:p>
          <a:p>
            <a:r>
              <a:rPr lang="zh-TW" altLang="zh-TW" sz="1200" kern="1200" dirty="0" smtClean="0">
                <a:solidFill>
                  <a:srgbClr val="FF0000"/>
                </a:solidFill>
                <a:effectLst/>
                <a:latin typeface="+mn-lt"/>
                <a:ea typeface="+mn-ea"/>
                <a:cs typeface="+mn-cs"/>
              </a:rPr>
              <a:t>一個低功率的基站，主要是提供室內的連線，給特定的團體</a:t>
            </a:r>
            <a:r>
              <a:rPr lang="en-US" altLang="zh-TW" sz="1200" kern="1200" dirty="0" smtClean="0">
                <a:solidFill>
                  <a:srgbClr val="FF0000"/>
                </a:solidFill>
                <a:effectLst/>
                <a:latin typeface="+mn-lt"/>
                <a:ea typeface="+mn-ea"/>
                <a:cs typeface="+mn-cs"/>
              </a:rPr>
              <a:t>(Closed Subscriber </a:t>
            </a:r>
            <a:r>
              <a:rPr lang="en-US" altLang="zh-TW" sz="1200" kern="1200" dirty="0" err="1" smtClean="0">
                <a:solidFill>
                  <a:srgbClr val="FF0000"/>
                </a:solidFill>
                <a:effectLst/>
                <a:latin typeface="+mn-lt"/>
                <a:ea typeface="+mn-ea"/>
                <a:cs typeface="+mn-cs"/>
              </a:rPr>
              <a:t>Groups,CSG</a:t>
            </a:r>
            <a:r>
              <a:rPr lang="en-US" altLang="zh-TW" sz="1200" kern="1200" dirty="0" smtClean="0">
                <a:solidFill>
                  <a:srgbClr val="FF0000"/>
                </a:solidFill>
                <a:effectLst/>
                <a:latin typeface="+mn-lt"/>
                <a:ea typeface="+mn-ea"/>
                <a:cs typeface="+mn-cs"/>
              </a:rPr>
              <a:t>) </a:t>
            </a:r>
            <a:r>
              <a:rPr lang="zh-TW" altLang="zh-TW" sz="1200" kern="1200" dirty="0" smtClean="0">
                <a:solidFill>
                  <a:srgbClr val="FF0000"/>
                </a:solidFill>
                <a:effectLst/>
                <a:latin typeface="+mn-lt"/>
                <a:ea typeface="+mn-ea"/>
                <a:cs typeface="+mn-cs"/>
              </a:rPr>
              <a:t>。</a:t>
            </a:r>
          </a:p>
          <a:p>
            <a:pPr lvl="0"/>
            <a:r>
              <a:rPr lang="en-US" altLang="zh-TW" sz="1200" kern="1200" dirty="0" smtClean="0">
                <a:solidFill>
                  <a:srgbClr val="FF0000"/>
                </a:solidFill>
                <a:effectLst/>
                <a:latin typeface="+mn-lt"/>
                <a:ea typeface="+mn-ea"/>
                <a:cs typeface="+mn-cs"/>
              </a:rPr>
              <a:t>The Relay Node (RN) : Release 10 .</a:t>
            </a:r>
            <a:endParaRPr lang="zh-TW" altLang="zh-TW" sz="1200" kern="1200" dirty="0" smtClean="0">
              <a:solidFill>
                <a:srgbClr val="FF0000"/>
              </a:solidFill>
              <a:effectLst/>
              <a:latin typeface="+mn-lt"/>
              <a:ea typeface="+mn-ea"/>
              <a:cs typeface="+mn-cs"/>
            </a:endParaRPr>
          </a:p>
          <a:p>
            <a:r>
              <a:rPr lang="zh-TW" altLang="zh-TW" sz="1200" kern="1200" dirty="0" smtClean="0">
                <a:solidFill>
                  <a:srgbClr val="FF0000"/>
                </a:solidFill>
                <a:effectLst/>
                <a:latin typeface="+mn-lt"/>
                <a:ea typeface="+mn-ea"/>
                <a:cs typeface="+mn-cs"/>
              </a:rPr>
              <a:t>以</a:t>
            </a:r>
            <a:r>
              <a:rPr lang="en-US" altLang="zh-TW" sz="1200" kern="1200" dirty="0" smtClean="0">
                <a:solidFill>
                  <a:srgbClr val="FF0000"/>
                </a:solidFill>
                <a:effectLst/>
                <a:latin typeface="+mn-lt"/>
                <a:ea typeface="+mn-ea"/>
                <a:cs typeface="+mn-cs"/>
              </a:rPr>
              <a:t>LTE</a:t>
            </a:r>
            <a:r>
              <a:rPr lang="zh-TW" altLang="zh-TW" sz="1200" kern="1200" dirty="0" smtClean="0">
                <a:solidFill>
                  <a:srgbClr val="FF0000"/>
                </a:solidFill>
                <a:effectLst/>
                <a:latin typeface="+mn-lt"/>
                <a:ea typeface="+mn-ea"/>
                <a:cs typeface="+mn-cs"/>
              </a:rPr>
              <a:t>的方式來連結大小基站。</a:t>
            </a:r>
          </a:p>
          <a:p>
            <a:pPr lvl="0"/>
            <a:r>
              <a:rPr lang="en-US" altLang="zh-TW" sz="1200" kern="1200" dirty="0" smtClean="0">
                <a:solidFill>
                  <a:srgbClr val="FF0000"/>
                </a:solidFill>
                <a:effectLst/>
                <a:latin typeface="+mn-lt"/>
                <a:ea typeface="+mn-ea"/>
                <a:cs typeface="+mn-cs"/>
              </a:rPr>
              <a:t>RRHs</a:t>
            </a:r>
            <a:endParaRPr lang="zh-TW" altLang="zh-TW" sz="1200" kern="1200" dirty="0" smtClean="0">
              <a:solidFill>
                <a:srgbClr val="FF0000"/>
              </a:solidFill>
              <a:effectLst/>
              <a:latin typeface="+mn-lt"/>
              <a:ea typeface="+mn-ea"/>
              <a:cs typeface="+mn-cs"/>
            </a:endParaRPr>
          </a:p>
          <a:p>
            <a:r>
              <a:rPr lang="zh-TW" altLang="zh-TW" sz="1200" kern="1200" dirty="0" smtClean="0">
                <a:solidFill>
                  <a:srgbClr val="FF0000"/>
                </a:solidFill>
                <a:effectLst/>
                <a:latin typeface="+mn-lt"/>
                <a:ea typeface="+mn-ea"/>
                <a:cs typeface="+mn-cs"/>
              </a:rPr>
              <a:t>以光纖的方式來延伸服務。</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9130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rgbClr val="FF0000"/>
                </a:solidFill>
                <a:effectLst/>
                <a:latin typeface="+mn-lt"/>
                <a:ea typeface="+mn-ea"/>
                <a:cs typeface="+mn-cs"/>
              </a:rPr>
              <a:t>上圖為使用者連接範圍內基地台的方式</a:t>
            </a:r>
            <a:r>
              <a:rPr lang="en-US" altLang="zh-TW" sz="1200" kern="1200" dirty="0" smtClean="0">
                <a:solidFill>
                  <a:srgbClr val="FF0000"/>
                </a:solidFill>
                <a:effectLst/>
                <a:latin typeface="+mn-lt"/>
                <a:ea typeface="+mn-ea"/>
                <a:cs typeface="+mn-cs"/>
              </a:rPr>
              <a:t>:</a:t>
            </a:r>
            <a:endParaRPr lang="zh-TW" altLang="zh-TW" sz="1200" kern="1200" dirty="0" smtClean="0">
              <a:solidFill>
                <a:srgbClr val="FF0000"/>
              </a:solidFill>
              <a:effectLst/>
              <a:latin typeface="+mn-lt"/>
              <a:ea typeface="+mn-ea"/>
              <a:cs typeface="+mn-cs"/>
            </a:endParaRPr>
          </a:p>
          <a:p>
            <a:r>
              <a:rPr lang="en-US" altLang="zh-TW" sz="1200" kern="1200" dirty="0" err="1" smtClean="0">
                <a:solidFill>
                  <a:srgbClr val="FF0000"/>
                </a:solidFill>
                <a:effectLst/>
                <a:latin typeface="+mn-lt"/>
                <a:ea typeface="+mn-ea"/>
                <a:cs typeface="+mn-cs"/>
              </a:rPr>
              <a:t>HeNB</a:t>
            </a:r>
            <a:r>
              <a:rPr lang="en-US" altLang="zh-TW" sz="1200" kern="1200" dirty="0" smtClean="0">
                <a:solidFill>
                  <a:srgbClr val="FF0000"/>
                </a:solidFill>
                <a:effectLst/>
                <a:latin typeface="+mn-lt"/>
                <a:ea typeface="+mn-ea"/>
                <a:cs typeface="+mn-cs"/>
              </a:rPr>
              <a:t>:</a:t>
            </a:r>
            <a:r>
              <a:rPr lang="zh-TW" altLang="zh-TW" sz="1200" kern="1200" dirty="0" smtClean="0">
                <a:solidFill>
                  <a:srgbClr val="FF0000"/>
                </a:solidFill>
                <a:effectLst/>
                <a:latin typeface="+mn-lt"/>
                <a:ea typeface="+mn-ea"/>
                <a:cs typeface="+mn-cs"/>
              </a:rPr>
              <a:t>在綠色範圍內會連結至</a:t>
            </a:r>
            <a:r>
              <a:rPr lang="en-US" altLang="zh-TW" sz="1200" kern="1200" dirty="0" err="1" smtClean="0">
                <a:solidFill>
                  <a:srgbClr val="FF0000"/>
                </a:solidFill>
                <a:effectLst/>
                <a:latin typeface="+mn-lt"/>
                <a:ea typeface="+mn-ea"/>
                <a:cs typeface="+mn-cs"/>
              </a:rPr>
              <a:t>HeNB</a:t>
            </a:r>
            <a:r>
              <a:rPr lang="zh-TW" altLang="zh-TW" sz="1200" kern="1200" dirty="0" smtClean="0">
                <a:solidFill>
                  <a:srgbClr val="FF0000"/>
                </a:solidFill>
                <a:effectLst/>
                <a:latin typeface="+mn-lt"/>
                <a:ea typeface="+mn-ea"/>
                <a:cs typeface="+mn-cs"/>
              </a:rPr>
              <a:t>，在直接連至核心網路，藍色範圍內則會連結至</a:t>
            </a:r>
            <a:r>
              <a:rPr lang="en-US" altLang="zh-TW" sz="1200" kern="1200" dirty="0" err="1" smtClean="0">
                <a:solidFill>
                  <a:srgbClr val="FF0000"/>
                </a:solidFill>
                <a:effectLst/>
                <a:latin typeface="+mn-lt"/>
                <a:ea typeface="+mn-ea"/>
                <a:cs typeface="+mn-cs"/>
              </a:rPr>
              <a:t>eNB</a:t>
            </a:r>
            <a:r>
              <a:rPr lang="zh-TW" altLang="zh-TW" sz="1200" kern="1200" dirty="0" smtClean="0">
                <a:solidFill>
                  <a:srgbClr val="FF0000"/>
                </a:solidFill>
                <a:effectLst/>
                <a:latin typeface="+mn-lt"/>
                <a:ea typeface="+mn-ea"/>
                <a:cs typeface="+mn-cs"/>
              </a:rPr>
              <a:t>再到核心網路。</a:t>
            </a:r>
          </a:p>
          <a:p>
            <a:r>
              <a:rPr lang="en-US" altLang="zh-TW" sz="1200" kern="1200" dirty="0" smtClean="0">
                <a:solidFill>
                  <a:srgbClr val="FF0000"/>
                </a:solidFill>
                <a:effectLst/>
                <a:latin typeface="+mn-lt"/>
                <a:ea typeface="+mn-ea"/>
                <a:cs typeface="+mn-cs"/>
              </a:rPr>
              <a:t>RN:RN</a:t>
            </a:r>
            <a:r>
              <a:rPr lang="zh-TW" altLang="zh-TW" sz="1200" kern="1200" dirty="0" smtClean="0">
                <a:solidFill>
                  <a:srgbClr val="FF0000"/>
                </a:solidFill>
                <a:effectLst/>
                <a:latin typeface="+mn-lt"/>
                <a:ea typeface="+mn-ea"/>
                <a:cs typeface="+mn-cs"/>
              </a:rPr>
              <a:t>則是紅色範圍內先經過</a:t>
            </a:r>
            <a:r>
              <a:rPr lang="en-US" altLang="zh-TW" sz="1200" kern="1200" dirty="0" smtClean="0">
                <a:solidFill>
                  <a:srgbClr val="FF0000"/>
                </a:solidFill>
                <a:effectLst/>
                <a:latin typeface="+mn-lt"/>
                <a:ea typeface="+mn-ea"/>
                <a:cs typeface="+mn-cs"/>
              </a:rPr>
              <a:t>RN</a:t>
            </a:r>
            <a:r>
              <a:rPr lang="zh-TW" altLang="zh-TW" sz="1200" kern="1200" dirty="0" smtClean="0">
                <a:solidFill>
                  <a:srgbClr val="FF0000"/>
                </a:solidFill>
                <a:effectLst/>
                <a:latin typeface="+mn-lt"/>
                <a:ea typeface="+mn-ea"/>
                <a:cs typeface="+mn-cs"/>
              </a:rPr>
              <a:t>再經過</a:t>
            </a:r>
            <a:r>
              <a:rPr lang="en-US" altLang="zh-TW" sz="1200" kern="1200" dirty="0" err="1" smtClean="0">
                <a:solidFill>
                  <a:srgbClr val="FF0000"/>
                </a:solidFill>
                <a:effectLst/>
                <a:latin typeface="+mn-lt"/>
                <a:ea typeface="+mn-ea"/>
                <a:cs typeface="+mn-cs"/>
              </a:rPr>
              <a:t>DeNB</a:t>
            </a:r>
            <a:r>
              <a:rPr lang="zh-TW" altLang="zh-TW" sz="1200" kern="1200" dirty="0" smtClean="0">
                <a:solidFill>
                  <a:srgbClr val="FF0000"/>
                </a:solidFill>
                <a:effectLst/>
                <a:latin typeface="+mn-lt"/>
                <a:ea typeface="+mn-ea"/>
                <a:cs typeface="+mn-cs"/>
              </a:rPr>
              <a:t>最後到核心網路。</a:t>
            </a:r>
          </a:p>
          <a:p>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kern="1200" dirty="0" err="1" smtClean="0">
                <a:solidFill>
                  <a:schemeClr val="tx1"/>
                </a:solidFill>
                <a:effectLst/>
                <a:latin typeface="+mn-lt"/>
                <a:ea typeface="+mn-ea"/>
                <a:cs typeface="+mn-cs"/>
              </a:rPr>
              <a:t>HeNB</a:t>
            </a:r>
            <a:r>
              <a:rPr lang="en-US" altLang="zh-TW" sz="1200" kern="1200" dirty="0" smtClean="0">
                <a:solidFill>
                  <a:schemeClr val="tx1"/>
                </a:solidFill>
                <a:effectLst/>
                <a:latin typeface="+mn-lt"/>
                <a:ea typeface="+mn-ea"/>
                <a:cs typeface="+mn-cs"/>
              </a:rPr>
              <a:t>(Home </a:t>
            </a:r>
            <a:r>
              <a:rPr lang="en-US" altLang="zh-TW" sz="1200" kern="1200" dirty="0" err="1" smtClean="0">
                <a:solidFill>
                  <a:schemeClr val="tx1"/>
                </a:solidFill>
                <a:effectLst/>
                <a:latin typeface="+mn-lt"/>
                <a:ea typeface="+mn-ea"/>
                <a:cs typeface="+mn-cs"/>
              </a:rPr>
              <a:t>eNB</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是</a:t>
            </a:r>
            <a:r>
              <a:rPr lang="en-US" altLang="zh-TW" sz="1200" kern="1200" dirty="0" smtClean="0">
                <a:solidFill>
                  <a:schemeClr val="tx1"/>
                </a:solidFill>
                <a:effectLst/>
                <a:latin typeface="+mn-lt"/>
                <a:ea typeface="+mn-ea"/>
                <a:cs typeface="+mn-cs"/>
              </a:rPr>
              <a:t> LTE Release 9(R9)</a:t>
            </a:r>
            <a:r>
              <a:rPr lang="zh-TW" altLang="zh-TW" sz="1200" kern="1200" dirty="0" smtClean="0">
                <a:solidFill>
                  <a:schemeClr val="tx1"/>
                </a:solidFill>
                <a:effectLst/>
                <a:latin typeface="+mn-lt"/>
                <a:ea typeface="+mn-ea"/>
                <a:cs typeface="+mn-cs"/>
              </a:rPr>
              <a:t>所引入的，低功率</a:t>
            </a:r>
            <a:r>
              <a:rPr lang="en-US" altLang="zh-TW" sz="1200" kern="1200" dirty="0" err="1" smtClean="0">
                <a:solidFill>
                  <a:schemeClr val="tx1"/>
                </a:solidFill>
                <a:effectLst/>
                <a:latin typeface="+mn-lt"/>
                <a:ea typeface="+mn-ea"/>
                <a:cs typeface="+mn-cs"/>
              </a:rPr>
              <a:t>eNB</a:t>
            </a:r>
            <a:r>
              <a:rPr lang="zh-TW" altLang="zh-TW" sz="1200" kern="1200" dirty="0" smtClean="0">
                <a:solidFill>
                  <a:schemeClr val="tx1"/>
                </a:solidFill>
                <a:effectLst/>
                <a:latin typeface="+mn-lt"/>
                <a:ea typeface="+mn-ea"/>
                <a:cs typeface="+mn-cs"/>
              </a:rPr>
              <a:t>主要用來提供室內覆蓋</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-cells)</a:t>
            </a:r>
            <a:r>
              <a:rPr lang="zh-TW" altLang="zh-TW" sz="1200" kern="1200" dirty="0" smtClean="0">
                <a:solidFill>
                  <a:schemeClr val="tx1"/>
                </a:solidFill>
                <a:effectLst/>
                <a:latin typeface="+mn-lt"/>
                <a:ea typeface="+mn-ea"/>
                <a:cs typeface="+mn-cs"/>
              </a:rPr>
              <a:t>給封閉式用戶群</a:t>
            </a:r>
            <a:r>
              <a:rPr lang="en-US" altLang="zh-TW" sz="1200" kern="1200" dirty="0" smtClean="0">
                <a:solidFill>
                  <a:schemeClr val="tx1"/>
                </a:solidFill>
                <a:effectLst/>
                <a:latin typeface="+mn-lt"/>
                <a:ea typeface="+mn-ea"/>
                <a:cs typeface="+mn-cs"/>
              </a:rPr>
              <a:t>(Closed Subscriber Groups (CSG))</a:t>
            </a:r>
            <a:r>
              <a:rPr lang="zh-TW" altLang="zh-TW" sz="1200" kern="1200" dirty="0" smtClean="0">
                <a:solidFill>
                  <a:schemeClr val="tx1"/>
                </a:solidFill>
                <a:effectLst/>
                <a:latin typeface="+mn-lt"/>
                <a:ea typeface="+mn-ea"/>
                <a:cs typeface="+mn-cs"/>
              </a:rPr>
              <a:t>，例如辦公場所。</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kern="1200" dirty="0" err="1" smtClean="0">
                <a:solidFill>
                  <a:schemeClr val="tx1"/>
                </a:solidFill>
                <a:effectLst/>
                <a:latin typeface="+mn-lt"/>
                <a:ea typeface="+mn-ea"/>
                <a:cs typeface="+mn-cs"/>
              </a:rPr>
              <a:t>eNB</a:t>
            </a:r>
            <a:r>
              <a:rPr lang="zh-TW" altLang="zh-TW" sz="1200" kern="1200" dirty="0" smtClean="0">
                <a:solidFill>
                  <a:schemeClr val="tx1"/>
                </a:solidFill>
                <a:effectLst/>
                <a:latin typeface="+mn-lt"/>
                <a:ea typeface="+mn-ea"/>
                <a:cs typeface="+mn-cs"/>
              </a:rPr>
              <a:t>特別的是它是私人擁有，不和</a:t>
            </a:r>
            <a:r>
              <a:rPr lang="en-US" altLang="zh-TW" sz="1200" kern="1200" dirty="0" smtClean="0">
                <a:solidFill>
                  <a:schemeClr val="tx1"/>
                </a:solidFill>
                <a:effectLst/>
                <a:latin typeface="+mn-lt"/>
                <a:ea typeface="+mn-ea"/>
                <a:cs typeface="+mn-cs"/>
              </a:rPr>
              <a:t>macro-network</a:t>
            </a:r>
            <a:r>
              <a:rPr lang="zh-TW" altLang="zh-TW" sz="1200" kern="1200" dirty="0" smtClean="0">
                <a:solidFill>
                  <a:schemeClr val="tx1"/>
                </a:solidFill>
                <a:effectLst/>
                <a:latin typeface="+mn-lt"/>
                <a:ea typeface="+mn-ea"/>
                <a:cs typeface="+mn-cs"/>
              </a:rPr>
              <a:t>佈署協調，假如</a:t>
            </a:r>
            <a:r>
              <a:rPr lang="en-US" altLang="zh-TW" sz="1200" kern="1200" dirty="0" smtClean="0">
                <a:solidFill>
                  <a:schemeClr val="tx1"/>
                </a:solidFill>
                <a:effectLst/>
                <a:latin typeface="+mn-lt"/>
                <a:ea typeface="+mn-ea"/>
                <a:cs typeface="+mn-cs"/>
              </a:rPr>
              <a:t>macro-cells</a:t>
            </a:r>
            <a:r>
              <a:rPr lang="zh-TW" altLang="zh-TW" sz="1200" kern="1200" dirty="0" smtClean="0">
                <a:solidFill>
                  <a:schemeClr val="tx1"/>
                </a:solidFill>
                <a:effectLst/>
                <a:latin typeface="+mn-lt"/>
                <a:ea typeface="+mn-ea"/>
                <a:cs typeface="+mn-cs"/>
              </a:rPr>
              <a:t>和</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a:t>
            </a:r>
            <a:r>
              <a:rPr lang="zh-TW" altLang="zh-TW" sz="1200" kern="1200" dirty="0" smtClean="0">
                <a:solidFill>
                  <a:schemeClr val="tx1"/>
                </a:solidFill>
                <a:effectLst/>
                <a:latin typeface="+mn-lt"/>
                <a:ea typeface="+mn-ea"/>
                <a:cs typeface="+mn-cs"/>
              </a:rPr>
              <a:t>使用相同頻率，然而</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a:t>
            </a:r>
            <a:r>
              <a:rPr lang="zh-TW" altLang="zh-TW" sz="1200" kern="1200" dirty="0" smtClean="0">
                <a:solidFill>
                  <a:schemeClr val="tx1"/>
                </a:solidFill>
                <a:effectLst/>
                <a:latin typeface="+mn-lt"/>
                <a:ea typeface="+mn-ea"/>
                <a:cs typeface="+mn-cs"/>
              </a:rPr>
              <a:t>只被</a:t>
            </a:r>
            <a:r>
              <a:rPr lang="en-US" altLang="zh-TW" sz="1200" kern="1200" dirty="0" smtClean="0">
                <a:solidFill>
                  <a:schemeClr val="tx1"/>
                </a:solidFill>
                <a:effectLst/>
                <a:latin typeface="+mn-lt"/>
                <a:ea typeface="+mn-ea"/>
                <a:cs typeface="+mn-cs"/>
              </a:rPr>
              <a:t>CSG</a:t>
            </a:r>
            <a:r>
              <a:rPr lang="zh-TW" altLang="zh-TW" sz="1200" kern="1200" dirty="0" smtClean="0">
                <a:solidFill>
                  <a:schemeClr val="tx1"/>
                </a:solidFill>
                <a:effectLst/>
                <a:latin typeface="+mn-lt"/>
                <a:ea typeface="+mn-ea"/>
                <a:cs typeface="+mn-cs"/>
              </a:rPr>
              <a:t>所使用，則仍然存在</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a:t>
            </a:r>
            <a:r>
              <a:rPr lang="zh-TW" altLang="zh-TW" sz="1200" kern="1200" dirty="0" smtClean="0">
                <a:solidFill>
                  <a:schemeClr val="tx1"/>
                </a:solidFill>
                <a:effectLst/>
                <a:latin typeface="+mn-lt"/>
                <a:ea typeface="+mn-ea"/>
                <a:cs typeface="+mn-cs"/>
              </a:rPr>
              <a:t>與周遭網路互相干擾的風險。</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中繼點</a:t>
            </a:r>
            <a:r>
              <a:rPr lang="en-US" altLang="zh-TW" sz="1200" kern="1200" dirty="0" smtClean="0">
                <a:solidFill>
                  <a:schemeClr val="tx1"/>
                </a:solidFill>
                <a:effectLst/>
                <a:latin typeface="+mn-lt"/>
                <a:ea typeface="+mn-ea"/>
                <a:cs typeface="+mn-cs"/>
              </a:rPr>
              <a:t>(Relay Node (RN))</a:t>
            </a:r>
            <a:r>
              <a:rPr lang="zh-TW" altLang="zh-TW" sz="1200" kern="1200" dirty="0" smtClean="0">
                <a:solidFill>
                  <a:schemeClr val="tx1"/>
                </a:solidFill>
                <a:effectLst/>
                <a:latin typeface="+mn-lt"/>
                <a:ea typeface="+mn-ea"/>
                <a:cs typeface="+mn-cs"/>
              </a:rPr>
              <a:t>是另一個</a:t>
            </a:r>
            <a:r>
              <a:rPr lang="en-US" altLang="zh-TW" sz="1200" kern="1200" dirty="0" smtClean="0">
                <a:solidFill>
                  <a:schemeClr val="tx1"/>
                </a:solidFill>
                <a:effectLst/>
                <a:latin typeface="+mn-lt"/>
                <a:ea typeface="+mn-ea"/>
                <a:cs typeface="+mn-cs"/>
              </a:rPr>
              <a:t>LTE R10</a:t>
            </a:r>
            <a:r>
              <a:rPr lang="zh-TW" altLang="zh-TW" sz="1200" kern="1200" dirty="0" smtClean="0">
                <a:solidFill>
                  <a:schemeClr val="tx1"/>
                </a:solidFill>
                <a:effectLst/>
                <a:latin typeface="+mn-lt"/>
                <a:ea typeface="+mn-ea"/>
                <a:cs typeface="+mn-cs"/>
              </a:rPr>
              <a:t>規格的低功率基站，經由</a:t>
            </a:r>
            <a:r>
              <a:rPr lang="en-US" altLang="zh-TW" sz="1200" kern="1200" dirty="0" smtClean="0">
                <a:solidFill>
                  <a:schemeClr val="tx1"/>
                </a:solidFill>
                <a:effectLst/>
                <a:latin typeface="+mn-lt"/>
                <a:ea typeface="+mn-ea"/>
                <a:cs typeface="+mn-cs"/>
              </a:rPr>
              <a:t>Un radio interface(LTE </a:t>
            </a:r>
            <a:r>
              <a:rPr lang="en-US" altLang="zh-TW" sz="1200" kern="1200" dirty="0" err="1" smtClean="0">
                <a:solidFill>
                  <a:schemeClr val="tx1"/>
                </a:solidFill>
                <a:effectLst/>
                <a:latin typeface="+mn-lt"/>
                <a:ea typeface="+mn-ea"/>
                <a:cs typeface="+mn-cs"/>
              </a:rPr>
              <a:t>Uu</a:t>
            </a:r>
            <a:r>
              <a:rPr lang="en-US" altLang="zh-TW" sz="1200" kern="1200" dirty="0" smtClean="0">
                <a:solidFill>
                  <a:schemeClr val="tx1"/>
                </a:solidFill>
                <a:effectLst/>
                <a:latin typeface="+mn-lt"/>
                <a:ea typeface="+mn-ea"/>
                <a:cs typeface="+mn-cs"/>
              </a:rPr>
              <a:t> interface</a:t>
            </a:r>
            <a:r>
              <a:rPr lang="zh-TW" altLang="zh-TW" sz="1200" kern="1200" dirty="0" smtClean="0">
                <a:solidFill>
                  <a:schemeClr val="tx1"/>
                </a:solidFill>
                <a:effectLst/>
                <a:latin typeface="+mn-lt"/>
                <a:ea typeface="+mn-ea"/>
                <a:cs typeface="+mn-cs"/>
              </a:rPr>
              <a:t>的基礎上</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連結到</a:t>
            </a:r>
            <a:r>
              <a:rPr lang="en-US" altLang="zh-TW" sz="1200" kern="1200" dirty="0" smtClean="0">
                <a:solidFill>
                  <a:schemeClr val="tx1"/>
                </a:solidFill>
                <a:effectLst/>
                <a:latin typeface="+mn-lt"/>
                <a:ea typeface="+mn-ea"/>
                <a:cs typeface="+mn-cs"/>
              </a:rPr>
              <a:t>Donor </a:t>
            </a:r>
            <a:r>
              <a:rPr lang="en-US" altLang="zh-TW" sz="1200" kern="1200" dirty="0" err="1" smtClean="0">
                <a:solidFill>
                  <a:schemeClr val="tx1"/>
                </a:solidFill>
                <a:effectLst/>
                <a:latin typeface="+mn-lt"/>
                <a:ea typeface="+mn-ea"/>
                <a:cs typeface="+mn-cs"/>
              </a:rPr>
              <a:t>eNB</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DeNB</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，當</a:t>
            </a:r>
            <a:r>
              <a:rPr lang="en-US" altLang="zh-TW" sz="1200" kern="1200" dirty="0" err="1" smtClean="0">
                <a:solidFill>
                  <a:schemeClr val="tx1"/>
                </a:solidFill>
                <a:effectLst/>
                <a:latin typeface="+mn-lt"/>
                <a:ea typeface="+mn-ea"/>
                <a:cs typeface="+mn-cs"/>
              </a:rPr>
              <a:t>Uu</a:t>
            </a:r>
            <a:r>
              <a:rPr lang="zh-TW" altLang="zh-TW" sz="1200" kern="1200" dirty="0" smtClean="0">
                <a:solidFill>
                  <a:schemeClr val="tx1"/>
                </a:solidFill>
                <a:effectLst/>
                <a:latin typeface="+mn-lt"/>
                <a:ea typeface="+mn-ea"/>
                <a:cs typeface="+mn-cs"/>
              </a:rPr>
              <a:t>和</a:t>
            </a:r>
            <a:r>
              <a:rPr lang="en-US" altLang="zh-TW" sz="1200" kern="1200" dirty="0" smtClean="0">
                <a:solidFill>
                  <a:schemeClr val="tx1"/>
                </a:solidFill>
                <a:effectLst/>
                <a:latin typeface="+mn-lt"/>
                <a:ea typeface="+mn-ea"/>
                <a:cs typeface="+mn-cs"/>
              </a:rPr>
              <a:t>Un</a:t>
            </a:r>
            <a:r>
              <a:rPr lang="zh-TW" altLang="zh-TW" sz="1200" kern="1200" dirty="0" smtClean="0">
                <a:solidFill>
                  <a:schemeClr val="tx1"/>
                </a:solidFill>
                <a:effectLst/>
                <a:latin typeface="+mn-lt"/>
                <a:ea typeface="+mn-ea"/>
                <a:cs typeface="+mn-cs"/>
              </a:rPr>
              <a:t>使用相同頻率，是一個</a:t>
            </a:r>
            <a:r>
              <a:rPr lang="en-US" altLang="zh-TW" sz="1200" kern="1200" dirty="0" smtClean="0">
                <a:solidFill>
                  <a:schemeClr val="tx1"/>
                </a:solidFill>
                <a:effectLst/>
                <a:latin typeface="+mn-lt"/>
                <a:ea typeface="+mn-ea"/>
                <a:cs typeface="+mn-cs"/>
              </a:rPr>
              <a:t>RN</a:t>
            </a:r>
            <a:r>
              <a:rPr lang="zh-TW" altLang="zh-TW" sz="1200" kern="1200" dirty="0" smtClean="0">
                <a:solidFill>
                  <a:schemeClr val="tx1"/>
                </a:solidFill>
                <a:effectLst/>
                <a:latin typeface="+mn-lt"/>
                <a:ea typeface="+mn-ea"/>
                <a:cs typeface="+mn-cs"/>
              </a:rPr>
              <a:t>自我干擾的風險。從用戶端的角度來看，</a:t>
            </a:r>
            <a:r>
              <a:rPr lang="en-US" altLang="zh-TW" sz="1200" kern="1200" dirty="0" smtClean="0">
                <a:solidFill>
                  <a:schemeClr val="tx1"/>
                </a:solidFill>
                <a:effectLst/>
                <a:latin typeface="+mn-lt"/>
                <a:ea typeface="+mn-ea"/>
                <a:cs typeface="+mn-cs"/>
              </a:rPr>
              <a:t>RN</a:t>
            </a:r>
            <a:r>
              <a:rPr lang="zh-TW" altLang="zh-TW" sz="1200" kern="1200" dirty="0" smtClean="0">
                <a:solidFill>
                  <a:schemeClr val="tx1"/>
                </a:solidFill>
                <a:effectLst/>
                <a:latin typeface="+mn-lt"/>
                <a:ea typeface="+mn-ea"/>
                <a:cs typeface="+mn-cs"/>
              </a:rPr>
              <a:t>將作為一個基站，並從</a:t>
            </a:r>
            <a:r>
              <a:rPr lang="en-US" altLang="zh-TW" sz="1200" kern="1200" dirty="0" err="1" smtClean="0">
                <a:solidFill>
                  <a:schemeClr val="tx1"/>
                </a:solidFill>
                <a:effectLst/>
                <a:latin typeface="+mn-lt"/>
                <a:ea typeface="+mn-ea"/>
                <a:cs typeface="+mn-cs"/>
              </a:rPr>
              <a:t>DeNB</a:t>
            </a:r>
            <a:r>
              <a:rPr lang="zh-TW" altLang="zh-TW" sz="1200" kern="1200" dirty="0" smtClean="0">
                <a:solidFill>
                  <a:schemeClr val="tx1"/>
                </a:solidFill>
                <a:effectLst/>
                <a:latin typeface="+mn-lt"/>
                <a:ea typeface="+mn-ea"/>
                <a:cs typeface="+mn-cs"/>
              </a:rPr>
              <a:t>角度認為在</a:t>
            </a:r>
            <a:r>
              <a:rPr lang="en-US" altLang="zh-TW" sz="1200" kern="1200" dirty="0" smtClean="0">
                <a:solidFill>
                  <a:schemeClr val="tx1"/>
                </a:solidFill>
                <a:effectLst/>
                <a:latin typeface="+mn-lt"/>
                <a:ea typeface="+mn-ea"/>
                <a:cs typeface="+mn-cs"/>
              </a:rPr>
              <a:t>RN</a:t>
            </a:r>
            <a:r>
              <a:rPr lang="zh-TW" altLang="zh-TW" sz="1200" kern="1200" dirty="0" smtClean="0">
                <a:solidFill>
                  <a:schemeClr val="tx1"/>
                </a:solidFill>
                <a:effectLst/>
                <a:latin typeface="+mn-lt"/>
                <a:ea typeface="+mn-ea"/>
                <a:cs typeface="+mn-cs"/>
              </a:rPr>
              <a:t>將被視為一用戶端。如還提到，透過光纖連接到的</a:t>
            </a:r>
            <a:r>
              <a:rPr lang="en-US" altLang="zh-TW" sz="1200" kern="1200" dirty="0" err="1" smtClean="0">
                <a:solidFill>
                  <a:schemeClr val="tx1"/>
                </a:solidFill>
                <a:effectLst/>
                <a:latin typeface="+mn-lt"/>
                <a:ea typeface="+mn-ea"/>
                <a:cs typeface="+mn-cs"/>
              </a:rPr>
              <a:t>eNB</a:t>
            </a:r>
            <a:r>
              <a:rPr lang="zh-TW" altLang="zh-TW" sz="1200" kern="1200" dirty="0" smtClean="0">
                <a:solidFill>
                  <a:schemeClr val="tx1"/>
                </a:solidFill>
                <a:effectLst/>
                <a:latin typeface="+mn-lt"/>
                <a:ea typeface="+mn-ea"/>
                <a:cs typeface="+mn-cs"/>
              </a:rPr>
              <a:t>的</a:t>
            </a:r>
            <a:r>
              <a:rPr lang="en-US" altLang="zh-TW" sz="1200" kern="1200" dirty="0" smtClean="0">
                <a:solidFill>
                  <a:schemeClr val="tx1"/>
                </a:solidFill>
                <a:effectLst/>
                <a:latin typeface="+mn-lt"/>
                <a:ea typeface="+mn-ea"/>
                <a:cs typeface="+mn-cs"/>
              </a:rPr>
              <a:t>RRH</a:t>
            </a:r>
            <a:r>
              <a:rPr lang="zh-TW" altLang="zh-TW" sz="1200" kern="1200" dirty="0" smtClean="0">
                <a:solidFill>
                  <a:schemeClr val="tx1"/>
                </a:solidFill>
                <a:effectLst/>
                <a:latin typeface="+mn-lt"/>
                <a:ea typeface="+mn-ea"/>
                <a:cs typeface="+mn-cs"/>
              </a:rPr>
              <a:t>可用於提供小的小區覆蓋。</a:t>
            </a:r>
          </a:p>
          <a:p>
            <a:r>
              <a:rPr lang="zh-TW" altLang="zh-TW" sz="1200" kern="1200" dirty="0" smtClean="0">
                <a:solidFill>
                  <a:schemeClr val="tx1"/>
                </a:solidFill>
                <a:effectLst/>
                <a:latin typeface="+mn-lt"/>
                <a:ea typeface="+mn-ea"/>
                <a:cs typeface="+mn-cs"/>
              </a:rPr>
              <a:t>引入混合大小細胞和生成一個異構網路，增加了網路規劃的複雜性。</a:t>
            </a: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rgbClr val="FF0000"/>
                </a:solidFill>
                <a:effectLst/>
                <a:latin typeface="+mn-lt"/>
                <a:ea typeface="+mn-ea"/>
                <a:cs typeface="+mn-cs"/>
              </a:rPr>
              <a:t>資料來源 </a:t>
            </a:r>
            <a:r>
              <a:rPr lang="en-US" altLang="zh-TW" sz="1200" kern="1200" dirty="0" smtClean="0">
                <a:solidFill>
                  <a:srgbClr val="FF0000"/>
                </a:solidFill>
                <a:effectLst/>
                <a:latin typeface="+mn-lt"/>
                <a:ea typeface="+mn-ea"/>
                <a:cs typeface="+mn-cs"/>
              </a:rPr>
              <a:t>:</a:t>
            </a:r>
            <a:r>
              <a:rPr lang="zh-TW" altLang="en-US" sz="1200" kern="1200" dirty="0" smtClean="0">
                <a:solidFill>
                  <a:srgbClr val="FF0000"/>
                </a:solidFill>
                <a:effectLst/>
                <a:latin typeface="+mn-lt"/>
                <a:ea typeface="+mn-ea"/>
                <a:cs typeface="+mn-cs"/>
              </a:rPr>
              <a:t> </a:t>
            </a:r>
            <a:r>
              <a:rPr lang="en-US" altLang="zh-TW" sz="1200" kern="1200" dirty="0" smtClean="0">
                <a:solidFill>
                  <a:srgbClr val="FF0000"/>
                </a:solidFill>
                <a:effectLst/>
                <a:latin typeface="+mn-lt"/>
                <a:ea typeface="+mn-ea"/>
                <a:cs typeface="+mn-cs"/>
              </a:rPr>
              <a:t>http://www.3gpp.org/hetnet</a:t>
            </a:r>
            <a:endParaRPr lang="zh-TW" altLang="zh-TW" sz="1200" kern="1200" dirty="0" smtClean="0">
              <a:solidFill>
                <a:srgbClr val="FF0000"/>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02518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zh-TW" sz="1200" kern="1200" dirty="0" smtClean="0">
                <a:solidFill>
                  <a:schemeClr val="tx1"/>
                </a:solidFill>
                <a:effectLst/>
                <a:latin typeface="+mn-lt"/>
                <a:ea typeface="+mn-ea"/>
                <a:cs typeface="+mn-cs"/>
              </a:rPr>
              <a:t>小細胞主要是增加高度使用者需求的熱點容量，填</a:t>
            </a:r>
            <a:r>
              <a:rPr lang="zh-TW" altLang="en-US" sz="1200" kern="1200" dirty="0" smtClean="0">
                <a:solidFill>
                  <a:schemeClr val="tx1"/>
                </a:solidFill>
                <a:effectLst/>
                <a:latin typeface="+mn-lt"/>
                <a:ea typeface="+mn-ea"/>
                <a:cs typeface="+mn-cs"/>
              </a:rPr>
              <a:t>補</a:t>
            </a:r>
            <a:r>
              <a:rPr lang="zh-TW" altLang="zh-TW" sz="1200" kern="1200" dirty="0" smtClean="0">
                <a:solidFill>
                  <a:schemeClr val="tx1"/>
                </a:solidFill>
                <a:effectLst/>
                <a:latin typeface="+mn-lt"/>
                <a:ea typeface="+mn-ea"/>
                <a:cs typeface="+mn-cs"/>
              </a:rPr>
              <a:t>未被</a:t>
            </a:r>
            <a:r>
              <a:rPr lang="en-US" altLang="zh-TW" sz="1200" kern="1200" dirty="0" smtClean="0">
                <a:solidFill>
                  <a:schemeClr val="tx1"/>
                </a:solidFill>
                <a:effectLst/>
                <a:latin typeface="+mn-lt"/>
                <a:ea typeface="+mn-ea"/>
                <a:cs typeface="+mn-cs"/>
              </a:rPr>
              <a:t>macro network</a:t>
            </a:r>
            <a:r>
              <a:rPr lang="zh-TW" altLang="zh-TW" sz="1200" kern="1200" dirty="0" smtClean="0">
                <a:solidFill>
                  <a:schemeClr val="tx1"/>
                </a:solidFill>
                <a:effectLst/>
                <a:latin typeface="+mn-lt"/>
                <a:ea typeface="+mn-ea"/>
                <a:cs typeface="+mn-cs"/>
              </a:rPr>
              <a:t>涵蓋的區域 </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室內和室外。</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它們藉由</a:t>
            </a:r>
            <a:r>
              <a:rPr lang="en-US" altLang="zh-TW" sz="1200" kern="1200" dirty="0" smtClean="0">
                <a:solidFill>
                  <a:schemeClr val="tx1"/>
                </a:solidFill>
                <a:effectLst/>
                <a:latin typeface="+mn-lt"/>
                <a:ea typeface="+mn-ea"/>
                <a:cs typeface="+mn-cs"/>
              </a:rPr>
              <a:t>large macro-cells</a:t>
            </a:r>
            <a:r>
              <a:rPr lang="zh-TW" altLang="zh-TW" sz="1200" kern="1200" dirty="0" smtClean="0">
                <a:solidFill>
                  <a:schemeClr val="tx1"/>
                </a:solidFill>
                <a:effectLst/>
                <a:latin typeface="+mn-lt"/>
                <a:ea typeface="+mn-ea"/>
                <a:cs typeface="+mn-cs"/>
              </a:rPr>
              <a:t>下載來增進網路效能和服務品質。</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異構網路包含</a:t>
            </a:r>
            <a:r>
              <a:rPr lang="en-US" altLang="zh-TW" sz="1200" kern="1200" dirty="0" smtClean="0">
                <a:solidFill>
                  <a:schemeClr val="tx1"/>
                </a:solidFill>
                <a:effectLst/>
                <a:latin typeface="+mn-lt"/>
                <a:ea typeface="+mn-ea"/>
                <a:cs typeface="+mn-cs"/>
              </a:rPr>
              <a:t>large macro-cells</a:t>
            </a:r>
            <a:r>
              <a:rPr lang="zh-TW" altLang="zh-TW" sz="1200" kern="1200" dirty="0" smtClean="0">
                <a:solidFill>
                  <a:schemeClr val="tx1"/>
                </a:solidFill>
                <a:effectLst/>
                <a:latin typeface="+mn-lt"/>
                <a:ea typeface="+mn-ea"/>
                <a:cs typeface="+mn-cs"/>
              </a:rPr>
              <a:t>結合</a:t>
            </a:r>
            <a:r>
              <a:rPr lang="en-US" altLang="zh-TW" sz="1200" kern="1200" dirty="0" smtClean="0">
                <a:solidFill>
                  <a:schemeClr val="tx1"/>
                </a:solidFill>
                <a:effectLst/>
                <a:latin typeface="+mn-lt"/>
                <a:ea typeface="+mn-ea"/>
                <a:cs typeface="+mn-cs"/>
              </a:rPr>
              <a:t>small cells</a:t>
            </a:r>
            <a:r>
              <a:rPr lang="zh-TW" altLang="zh-TW" sz="1200" kern="1200" dirty="0" smtClean="0">
                <a:solidFill>
                  <a:schemeClr val="tx1"/>
                </a:solidFill>
                <a:effectLst/>
                <a:latin typeface="+mn-lt"/>
                <a:ea typeface="+mn-ea"/>
                <a:cs typeface="+mn-cs"/>
              </a:rPr>
              <a:t>來增進各區域的</a:t>
            </a:r>
            <a:r>
              <a:rPr lang="en-US" altLang="zh-TW" sz="1200" kern="1200" dirty="0" smtClean="0">
                <a:solidFill>
                  <a:schemeClr val="tx1"/>
                </a:solidFill>
                <a:effectLst/>
                <a:latin typeface="+mn-lt"/>
                <a:ea typeface="+mn-ea"/>
                <a:cs typeface="+mn-cs"/>
              </a:rPr>
              <a:t>bitrates</a:t>
            </a:r>
            <a:endParaRPr lang="zh-TW"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圖一、大和小細胞的異構網路圖示</a:t>
            </a:r>
          </a:p>
          <a:p>
            <a:r>
              <a:rPr lang="en-US" altLang="zh-TW" sz="1200" kern="1200" dirty="0" smtClean="0">
                <a:solidFill>
                  <a:schemeClr val="tx1"/>
                </a:solidFill>
                <a:effectLst/>
                <a:latin typeface="+mn-lt"/>
                <a:ea typeface="+mn-ea"/>
                <a:cs typeface="+mn-cs"/>
              </a:rPr>
              <a:t>Large cell</a:t>
            </a:r>
            <a:endParaRPr lang="zh-TW" altLang="zh-TW" sz="1200" kern="1200" dirty="0" smtClean="0">
              <a:solidFill>
                <a:schemeClr val="tx1"/>
              </a:solidFill>
              <a:effectLst/>
              <a:latin typeface="+mn-lt"/>
              <a:ea typeface="+mn-ea"/>
              <a:cs typeface="+mn-cs"/>
            </a:endParaRPr>
          </a:p>
          <a:p>
            <a:pPr lvl="0"/>
            <a:r>
              <a:rPr lang="zh-TW" altLang="zh-TW" sz="1200" kern="1200" dirty="0" smtClean="0">
                <a:solidFill>
                  <a:schemeClr val="tx1"/>
                </a:solidFill>
                <a:effectLst/>
                <a:latin typeface="+mn-lt"/>
                <a:ea typeface="+mn-ea"/>
                <a:cs typeface="+mn-cs"/>
              </a:rPr>
              <a:t>高功率</a:t>
            </a:r>
            <a:r>
              <a:rPr lang="en-US" altLang="zh-TW" sz="1200" kern="1200" dirty="0" err="1" smtClean="0">
                <a:solidFill>
                  <a:schemeClr val="tx1"/>
                </a:solidFill>
                <a:effectLst/>
                <a:latin typeface="+mn-lt"/>
                <a:ea typeface="+mn-ea"/>
                <a:cs typeface="+mn-cs"/>
              </a:rPr>
              <a:t>eNB</a:t>
            </a:r>
            <a:endParaRPr lang="zh-TW" altLang="zh-TW" sz="1200" kern="1200" dirty="0" smtClean="0">
              <a:solidFill>
                <a:schemeClr val="tx1"/>
              </a:solidFill>
              <a:effectLst/>
              <a:latin typeface="+mn-lt"/>
              <a:ea typeface="+mn-ea"/>
              <a:cs typeface="+mn-cs"/>
            </a:endParaRPr>
          </a:p>
          <a:p>
            <a:pPr lvl="0"/>
            <a:r>
              <a:rPr lang="en-US" altLang="zh-TW" sz="1200" kern="1200" dirty="0" smtClean="0">
                <a:solidFill>
                  <a:schemeClr val="tx1"/>
                </a:solidFill>
                <a:effectLst/>
                <a:latin typeface="+mn-lt"/>
                <a:ea typeface="+mn-ea"/>
                <a:cs typeface="+mn-cs"/>
              </a:rPr>
              <a:t>Macro-</a:t>
            </a:r>
            <a:r>
              <a:rPr lang="en-US" altLang="zh-TW" sz="1200" kern="1200" dirty="0" err="1" smtClean="0">
                <a:solidFill>
                  <a:schemeClr val="tx1"/>
                </a:solidFill>
                <a:effectLst/>
                <a:latin typeface="+mn-lt"/>
                <a:ea typeface="+mn-ea"/>
                <a:cs typeface="+mn-cs"/>
              </a:rPr>
              <a:t>eNB</a:t>
            </a:r>
            <a:r>
              <a:rPr lang="zh-TW" altLang="zh-TW" sz="1200" kern="1200" dirty="0" smtClean="0">
                <a:solidFill>
                  <a:schemeClr val="tx1"/>
                </a:solidFill>
                <a:effectLst/>
                <a:latin typeface="+mn-lt"/>
                <a:ea typeface="+mn-ea"/>
                <a:cs typeface="+mn-cs"/>
              </a:rPr>
              <a:t>站難被找出</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因為覆蓋範圍大廣，很難被發現</a:t>
            </a:r>
            <a:r>
              <a:rPr lang="en-US" altLang="zh-TW" sz="1200" kern="1200" dirty="0" smtClean="0">
                <a:solidFill>
                  <a:schemeClr val="tx1"/>
                </a:solidFill>
                <a:effectLst/>
                <a:latin typeface="+mn-lt"/>
                <a:ea typeface="+mn-ea"/>
                <a:cs typeface="+mn-cs"/>
              </a:rPr>
              <a:t>)</a:t>
            </a:r>
            <a:endParaRPr lang="zh-TW"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Small cell</a:t>
            </a:r>
            <a:endParaRPr lang="zh-TW" altLang="zh-TW" sz="1200" kern="1200" dirty="0" smtClean="0">
              <a:solidFill>
                <a:schemeClr val="tx1"/>
              </a:solidFill>
              <a:effectLst/>
              <a:latin typeface="+mn-lt"/>
              <a:ea typeface="+mn-ea"/>
              <a:cs typeface="+mn-cs"/>
            </a:endParaRPr>
          </a:p>
          <a:p>
            <a:pPr lvl="0"/>
            <a:r>
              <a:rPr lang="zh-TW" altLang="zh-TW" sz="1200" kern="1200" dirty="0" smtClean="0">
                <a:solidFill>
                  <a:schemeClr val="tx1"/>
                </a:solidFill>
                <a:effectLst/>
                <a:latin typeface="+mn-lt"/>
                <a:ea typeface="+mn-ea"/>
                <a:cs typeface="+mn-cs"/>
              </a:rPr>
              <a:t>低功率基站或</a:t>
            </a:r>
            <a:r>
              <a:rPr lang="en-US" altLang="zh-TW" sz="1200" kern="1200" dirty="0" smtClean="0">
                <a:solidFill>
                  <a:schemeClr val="tx1"/>
                </a:solidFill>
                <a:effectLst/>
                <a:latin typeface="+mn-lt"/>
                <a:ea typeface="+mn-ea"/>
                <a:cs typeface="+mn-cs"/>
              </a:rPr>
              <a:t>Remote Radio Heads (RRH)</a:t>
            </a:r>
            <a:endParaRPr lang="zh-TW" altLang="zh-TW" sz="1200" kern="1200" dirty="0" smtClean="0">
              <a:solidFill>
                <a:schemeClr val="tx1"/>
              </a:solidFill>
              <a:effectLst/>
              <a:latin typeface="+mn-lt"/>
              <a:ea typeface="+mn-ea"/>
              <a:cs typeface="+mn-cs"/>
            </a:endParaRPr>
          </a:p>
          <a:p>
            <a:pPr lvl="0"/>
            <a:r>
              <a:rPr lang="zh-TW" altLang="zh-TW" sz="1200" kern="1200" dirty="0" smtClean="0">
                <a:solidFill>
                  <a:schemeClr val="tx1"/>
                </a:solidFill>
                <a:effectLst/>
                <a:latin typeface="+mn-lt"/>
                <a:ea typeface="+mn-ea"/>
                <a:cs typeface="+mn-cs"/>
              </a:rPr>
              <a:t>熱點覆蓋範圍</a:t>
            </a:r>
          </a:p>
          <a:p>
            <a:pPr lvl="0"/>
            <a:r>
              <a:rPr lang="en-US" altLang="zh-TW" sz="1200" kern="1200" dirty="0" smtClean="0">
                <a:solidFill>
                  <a:schemeClr val="tx1"/>
                </a:solidFill>
                <a:effectLst/>
                <a:latin typeface="+mn-lt"/>
                <a:ea typeface="+mn-ea"/>
                <a:cs typeface="+mn-cs"/>
              </a:rPr>
              <a:t>Large cell</a:t>
            </a:r>
            <a:r>
              <a:rPr lang="zh-TW" altLang="zh-TW" sz="1200" kern="1200" dirty="0" smtClean="0">
                <a:solidFill>
                  <a:schemeClr val="tx1"/>
                </a:solidFill>
                <a:effectLst/>
                <a:latin typeface="+mn-lt"/>
                <a:ea typeface="+mn-ea"/>
                <a:cs typeface="+mn-cs"/>
              </a:rPr>
              <a:t>的細胞邊緣覆蓋範圍</a:t>
            </a:r>
          </a:p>
          <a:p>
            <a:pPr lvl="0"/>
            <a:r>
              <a:rPr lang="zh-TW" altLang="zh-TW" sz="1200" kern="1200" dirty="0" smtClean="0">
                <a:solidFill>
                  <a:schemeClr val="tx1"/>
                </a:solidFill>
                <a:effectLst/>
                <a:latin typeface="+mn-lt"/>
                <a:ea typeface="+mn-ea"/>
                <a:cs typeface="+mn-cs"/>
              </a:rPr>
              <a:t>不被</a:t>
            </a:r>
            <a:r>
              <a:rPr lang="en-US" altLang="zh-TW" sz="1200" kern="1200" dirty="0" smtClean="0">
                <a:solidFill>
                  <a:schemeClr val="tx1"/>
                </a:solidFill>
                <a:effectLst/>
                <a:latin typeface="+mn-lt"/>
                <a:ea typeface="+mn-ea"/>
                <a:cs typeface="+mn-cs"/>
              </a:rPr>
              <a:t>macro-network</a:t>
            </a:r>
            <a:r>
              <a:rPr lang="zh-TW" altLang="zh-TW" sz="1200" kern="1200" dirty="0" smtClean="0">
                <a:solidFill>
                  <a:schemeClr val="tx1"/>
                </a:solidFill>
                <a:effectLst/>
                <a:latin typeface="+mn-lt"/>
                <a:ea typeface="+mn-ea"/>
                <a:cs typeface="+mn-cs"/>
              </a:rPr>
              <a:t>覆蓋區域的覆蓋範圍</a:t>
            </a:r>
          </a:p>
          <a:p>
            <a:pPr lvl="0"/>
            <a:r>
              <a:rPr lang="zh-TW" altLang="zh-TW" sz="1200" kern="1200" dirty="0" smtClean="0">
                <a:solidFill>
                  <a:schemeClr val="tx1"/>
                </a:solidFill>
                <a:effectLst/>
                <a:latin typeface="+mn-lt"/>
                <a:ea typeface="+mn-ea"/>
                <a:cs typeface="+mn-cs"/>
              </a:rPr>
              <a:t>室內覆蓋範圍</a:t>
            </a:r>
          </a:p>
          <a:p>
            <a:pPr lvl="0"/>
            <a:r>
              <a:rPr lang="en-US" altLang="zh-TW" sz="1200" kern="1200" dirty="0" smtClean="0">
                <a:solidFill>
                  <a:schemeClr val="tx1"/>
                </a:solidFill>
                <a:effectLst/>
                <a:latin typeface="+mn-lt"/>
                <a:ea typeface="+mn-ea"/>
                <a:cs typeface="+mn-cs"/>
              </a:rPr>
              <a:t>Large cell</a:t>
            </a:r>
            <a:r>
              <a:rPr lang="zh-TW" altLang="zh-TW" sz="1200" kern="1200" dirty="0" smtClean="0">
                <a:solidFill>
                  <a:schemeClr val="tx1"/>
                </a:solidFill>
                <a:effectLst/>
                <a:latin typeface="+mn-lt"/>
                <a:ea typeface="+mn-ea"/>
                <a:cs typeface="+mn-cs"/>
              </a:rPr>
              <a:t>下載</a:t>
            </a:r>
          </a:p>
          <a:p>
            <a:pPr lvl="0"/>
            <a:r>
              <a:rPr lang="en-US" altLang="zh-TW" sz="1200" kern="1200" dirty="0" smtClean="0">
                <a:solidFill>
                  <a:schemeClr val="tx1"/>
                </a:solidFill>
                <a:effectLst/>
                <a:latin typeface="+mn-lt"/>
                <a:ea typeface="+mn-ea"/>
                <a:cs typeface="+mn-cs"/>
              </a:rPr>
              <a:t>Small site size</a:t>
            </a:r>
            <a:endParaRPr lang="zh-TW" altLang="zh-TW" sz="1200" kern="1200" dirty="0" smtClean="0">
              <a:solidFill>
                <a:schemeClr val="tx1"/>
              </a:solidFill>
              <a:effectLst/>
              <a:latin typeface="+mn-lt"/>
              <a:ea typeface="+mn-ea"/>
              <a:cs typeface="+mn-cs"/>
            </a:endParaRP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B33FC4F-196B-4CCD-A50A-82A126B31A9D}" type="slidenum">
              <a:rPr kumimoji="0" lang="zh-TW" altLang="en-US" sz="1200" b="0" i="0" u="none" strike="noStrike" kern="1200" cap="none" spc="0" normalizeH="0" baseline="0" noProof="0" smtClean="0">
                <a:ln>
                  <a:noFill/>
                </a:ln>
                <a:solidFill>
                  <a:prstClr val="black"/>
                </a:solidFill>
                <a:effectLst/>
                <a:uLnTx/>
                <a:uFillTx/>
                <a:latin typeface="Arial"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endParaRPr>
          </a:p>
        </p:txBody>
      </p:sp>
    </p:spTree>
    <p:extLst>
      <p:ext uri="{BB962C8B-B14F-4D97-AF65-F5344CB8AC3E}">
        <p14:creationId xmlns:p14="http://schemas.microsoft.com/office/powerpoint/2010/main" val="614987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lnSpcReduction="10000"/>
          </a:bodyPr>
          <a:lstStyle/>
          <a:p>
            <a:pPr fontAlgn="base"/>
            <a:r>
              <a:rPr lang="en-US" altLang="zh-TW" sz="1200" b="0" i="0" kern="1200" dirty="0" smtClean="0">
                <a:solidFill>
                  <a:schemeClr val="tx1"/>
                </a:solidFill>
                <a:latin typeface="+mn-lt"/>
                <a:ea typeface="+mn-ea"/>
                <a:cs typeface="+mn-cs"/>
              </a:rPr>
              <a:t>The </a:t>
            </a:r>
            <a:r>
              <a:rPr lang="en-US" altLang="zh-TW" sz="1200" b="0" i="0" kern="1200" dirty="0" err="1" smtClean="0">
                <a:solidFill>
                  <a:schemeClr val="tx1"/>
                </a:solidFill>
                <a:latin typeface="+mn-lt"/>
                <a:ea typeface="+mn-ea"/>
                <a:cs typeface="+mn-cs"/>
              </a:rPr>
              <a:t>HeNB</a:t>
            </a:r>
            <a:r>
              <a:rPr lang="en-US" altLang="zh-TW" sz="1200" b="0" i="0" kern="1200" dirty="0" smtClean="0">
                <a:solidFill>
                  <a:schemeClr val="tx1"/>
                </a:solidFill>
                <a:latin typeface="+mn-lt"/>
                <a:ea typeface="+mn-ea"/>
                <a:cs typeface="+mn-cs"/>
              </a:rPr>
              <a:t> (Home </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was introduced in LTE Release 9 (R9). It is a low power </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which is mainly used to provide indoor coverage, </a:t>
            </a:r>
            <a:r>
              <a:rPr lang="en-US" altLang="zh-TW" sz="1200" b="0" i="0" kern="1200" dirty="0" err="1" smtClean="0">
                <a:solidFill>
                  <a:schemeClr val="tx1"/>
                </a:solidFill>
                <a:latin typeface="+mn-lt"/>
                <a:ea typeface="+mn-ea"/>
                <a:cs typeface="+mn-cs"/>
              </a:rPr>
              <a:t>femto</a:t>
            </a:r>
            <a:r>
              <a:rPr lang="en-US" altLang="zh-TW" sz="1200" b="0" i="0" kern="1200" dirty="0" smtClean="0">
                <a:solidFill>
                  <a:schemeClr val="tx1"/>
                </a:solidFill>
                <a:latin typeface="+mn-lt"/>
                <a:ea typeface="+mn-ea"/>
                <a:cs typeface="+mn-cs"/>
              </a:rPr>
              <a:t>-cells, for Closed Subscriber Groups (CSG), for example, in office premises. See Figure 2.</a:t>
            </a:r>
          </a:p>
          <a:p>
            <a:pPr fontAlgn="base"/>
            <a:r>
              <a:rPr lang="en-US" altLang="zh-TW" sz="1200" b="0" i="0" kern="1200" dirty="0" smtClean="0">
                <a:solidFill>
                  <a:schemeClr val="tx1"/>
                </a:solidFill>
                <a:latin typeface="+mn-lt"/>
                <a:ea typeface="+mn-ea"/>
                <a:cs typeface="+mn-cs"/>
              </a:rPr>
              <a:t>Specific to </a:t>
            </a:r>
            <a:r>
              <a:rPr lang="en-US" altLang="zh-TW" sz="1200" b="0" i="0" kern="1200" dirty="0" err="1" smtClean="0">
                <a:solidFill>
                  <a:schemeClr val="tx1"/>
                </a:solidFill>
                <a:latin typeface="+mn-lt"/>
                <a:ea typeface="+mn-ea"/>
                <a:cs typeface="+mn-cs"/>
              </a:rPr>
              <a:t>HeNBs</a:t>
            </a:r>
            <a:r>
              <a:rPr lang="en-US" altLang="zh-TW" sz="1200" b="0" i="0" kern="1200" dirty="0" smtClean="0">
                <a:solidFill>
                  <a:schemeClr val="tx1"/>
                </a:solidFill>
                <a:latin typeface="+mn-lt"/>
                <a:ea typeface="+mn-ea"/>
                <a:cs typeface="+mn-cs"/>
              </a:rPr>
              <a:t>, is that they are privately owned and deployed without coordination with the macro-network. If the frequency used in the </a:t>
            </a:r>
            <a:r>
              <a:rPr lang="en-US" altLang="zh-TW" sz="1200" b="0" i="0" kern="1200" dirty="0" err="1" smtClean="0">
                <a:solidFill>
                  <a:schemeClr val="tx1"/>
                </a:solidFill>
                <a:latin typeface="+mn-lt"/>
                <a:ea typeface="+mn-ea"/>
                <a:cs typeface="+mn-cs"/>
              </a:rPr>
              <a:t>femto</a:t>
            </a:r>
            <a:r>
              <a:rPr lang="en-US" altLang="zh-TW" sz="1200" b="0" i="0" kern="1200" dirty="0" smtClean="0">
                <a:solidFill>
                  <a:schemeClr val="tx1"/>
                </a:solidFill>
                <a:latin typeface="+mn-lt"/>
                <a:ea typeface="+mn-ea"/>
                <a:cs typeface="+mn-cs"/>
              </a:rPr>
              <a:t>-cell is the same as the frequency used in the macro-cells, and the </a:t>
            </a:r>
            <a:r>
              <a:rPr lang="en-US" altLang="zh-TW" sz="1200" b="0" i="0" kern="1200" dirty="0" err="1" smtClean="0">
                <a:solidFill>
                  <a:schemeClr val="tx1"/>
                </a:solidFill>
                <a:latin typeface="+mn-lt"/>
                <a:ea typeface="+mn-ea"/>
                <a:cs typeface="+mn-cs"/>
              </a:rPr>
              <a:t>femto</a:t>
            </a:r>
            <a:r>
              <a:rPr lang="en-US" altLang="zh-TW" sz="1200" b="0" i="0" kern="1200" dirty="0" smtClean="0">
                <a:solidFill>
                  <a:schemeClr val="tx1"/>
                </a:solidFill>
                <a:latin typeface="+mn-lt"/>
                <a:ea typeface="+mn-ea"/>
                <a:cs typeface="+mn-cs"/>
              </a:rPr>
              <a:t>-cell is only used for CSG, then there is a risk of interference between the </a:t>
            </a:r>
            <a:r>
              <a:rPr lang="en-US" altLang="zh-TW" sz="1200" b="0" i="0" kern="1200" dirty="0" err="1" smtClean="0">
                <a:solidFill>
                  <a:schemeClr val="tx1"/>
                </a:solidFill>
                <a:latin typeface="+mn-lt"/>
                <a:ea typeface="+mn-ea"/>
                <a:cs typeface="+mn-cs"/>
              </a:rPr>
              <a:t>femto</a:t>
            </a:r>
            <a:r>
              <a:rPr lang="en-US" altLang="zh-TW" sz="1200" b="0" i="0" kern="1200" dirty="0" smtClean="0">
                <a:solidFill>
                  <a:schemeClr val="tx1"/>
                </a:solidFill>
                <a:latin typeface="+mn-lt"/>
                <a:ea typeface="+mn-ea"/>
                <a:cs typeface="+mn-cs"/>
              </a:rPr>
              <a:t>-cell and the surrounding network.</a:t>
            </a:r>
          </a:p>
          <a:p>
            <a:pPr fontAlgn="base"/>
            <a:endParaRPr lang="en-US" altLang="zh-TW" sz="1200" b="0" i="0" kern="1200" dirty="0" smtClean="0">
              <a:solidFill>
                <a:schemeClr val="tx1"/>
              </a:solidFill>
              <a:latin typeface="+mn-lt"/>
              <a:ea typeface="+mn-ea"/>
              <a:cs typeface="+mn-cs"/>
            </a:endParaRPr>
          </a:p>
          <a:p>
            <a:pPr fontAlgn="base"/>
            <a:r>
              <a:rPr lang="en-US" altLang="zh-TW" sz="1200" b="0" i="0" kern="1200" dirty="0" smtClean="0">
                <a:solidFill>
                  <a:schemeClr val="tx1"/>
                </a:solidFill>
                <a:latin typeface="+mn-lt"/>
                <a:ea typeface="+mn-ea"/>
                <a:cs typeface="+mn-cs"/>
              </a:rPr>
              <a:t>The Relay Node (RN) is another type of low-power base station added to the LTE R10 specifications. The RN is connected to a Donor </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a:t>
            </a:r>
            <a:r>
              <a:rPr lang="en-US" altLang="zh-TW" sz="1200" b="0" i="0" kern="1200" dirty="0" err="1" smtClean="0">
                <a:solidFill>
                  <a:schemeClr val="tx1"/>
                </a:solidFill>
                <a:latin typeface="+mn-lt"/>
                <a:ea typeface="+mn-ea"/>
                <a:cs typeface="+mn-cs"/>
              </a:rPr>
              <a:t>DeNB</a:t>
            </a:r>
            <a:r>
              <a:rPr lang="en-US" altLang="zh-TW" sz="1200" b="0" i="0" kern="1200" dirty="0" smtClean="0">
                <a:solidFill>
                  <a:schemeClr val="tx1"/>
                </a:solidFill>
                <a:latin typeface="+mn-lt"/>
                <a:ea typeface="+mn-ea"/>
                <a:cs typeface="+mn-cs"/>
              </a:rPr>
              <a:t>) via the Un radio interface, which is based on the LTE </a:t>
            </a:r>
            <a:r>
              <a:rPr lang="en-US" altLang="zh-TW" sz="1200" b="0" i="0" kern="1200" dirty="0" err="1" smtClean="0">
                <a:solidFill>
                  <a:schemeClr val="tx1"/>
                </a:solidFill>
                <a:latin typeface="+mn-lt"/>
                <a:ea typeface="+mn-ea"/>
                <a:cs typeface="+mn-cs"/>
              </a:rPr>
              <a:t>Uu</a:t>
            </a:r>
            <a:r>
              <a:rPr lang="en-US" altLang="zh-TW" sz="1200" b="0" i="0" kern="1200" dirty="0" smtClean="0">
                <a:solidFill>
                  <a:schemeClr val="tx1"/>
                </a:solidFill>
                <a:latin typeface="+mn-lt"/>
                <a:ea typeface="+mn-ea"/>
                <a:cs typeface="+mn-cs"/>
              </a:rPr>
              <a:t> interface. See Figure 2. When the frequencies used on </a:t>
            </a:r>
            <a:r>
              <a:rPr lang="en-US" altLang="zh-TW" sz="1200" b="0" i="0" kern="1200" dirty="0" err="1" smtClean="0">
                <a:solidFill>
                  <a:schemeClr val="tx1"/>
                </a:solidFill>
                <a:latin typeface="+mn-lt"/>
                <a:ea typeface="+mn-ea"/>
                <a:cs typeface="+mn-cs"/>
              </a:rPr>
              <a:t>Uu</a:t>
            </a:r>
            <a:r>
              <a:rPr lang="en-US" altLang="zh-TW" sz="1200" b="0" i="0" kern="1200" dirty="0" smtClean="0">
                <a:solidFill>
                  <a:schemeClr val="tx1"/>
                </a:solidFill>
                <a:latin typeface="+mn-lt"/>
                <a:ea typeface="+mn-ea"/>
                <a:cs typeface="+mn-cs"/>
              </a:rPr>
              <a:t> and Un for the RN are the same, there is a risk of self interference in the RN. From the UE perspective the RN will act as an </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and from the </a:t>
            </a:r>
            <a:r>
              <a:rPr lang="en-US" altLang="zh-TW" sz="1200" b="0" i="0" kern="1200" dirty="0" err="1" smtClean="0">
                <a:solidFill>
                  <a:schemeClr val="tx1"/>
                </a:solidFill>
                <a:latin typeface="+mn-lt"/>
                <a:ea typeface="+mn-ea"/>
                <a:cs typeface="+mn-cs"/>
              </a:rPr>
              <a:t>DeNB’s</a:t>
            </a:r>
            <a:r>
              <a:rPr lang="en-US" altLang="zh-TW" sz="1200" b="0" i="0" kern="1200" dirty="0" smtClean="0">
                <a:solidFill>
                  <a:schemeClr val="tx1"/>
                </a:solidFill>
                <a:latin typeface="+mn-lt"/>
                <a:ea typeface="+mn-ea"/>
                <a:cs typeface="+mn-cs"/>
              </a:rPr>
              <a:t> view the RN will be seen as a UE. </a:t>
            </a:r>
          </a:p>
          <a:p>
            <a:pPr fontAlgn="base"/>
            <a:endParaRPr lang="en-US" altLang="zh-TW" sz="1200" b="0" i="0" kern="1200" dirty="0" smtClean="0">
              <a:solidFill>
                <a:schemeClr val="tx1"/>
              </a:solidFill>
              <a:latin typeface="+mn-lt"/>
              <a:ea typeface="+mn-ea"/>
              <a:cs typeface="+mn-cs"/>
            </a:endParaRPr>
          </a:p>
          <a:p>
            <a:pPr fontAlgn="base"/>
            <a:r>
              <a:rPr lang="en-US" altLang="zh-TW" sz="1200" b="0" i="0" kern="1200" dirty="0" smtClean="0">
                <a:solidFill>
                  <a:schemeClr val="tx1"/>
                </a:solidFill>
                <a:latin typeface="+mn-lt"/>
                <a:ea typeface="+mn-ea"/>
                <a:cs typeface="+mn-cs"/>
              </a:rPr>
              <a:t>As also mentioned, RRHs connected to an </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via </a:t>
            </a:r>
            <a:r>
              <a:rPr lang="en-US" altLang="zh-TW" sz="1200" b="0" i="0" kern="1200" dirty="0" err="1" smtClean="0">
                <a:solidFill>
                  <a:schemeClr val="tx1"/>
                </a:solidFill>
                <a:latin typeface="+mn-lt"/>
                <a:ea typeface="+mn-ea"/>
                <a:cs typeface="+mn-cs"/>
              </a:rPr>
              <a:t>fibre</a:t>
            </a:r>
            <a:r>
              <a:rPr lang="en-US" altLang="zh-TW" sz="1200" b="0" i="0" kern="1200" dirty="0" smtClean="0">
                <a:solidFill>
                  <a:schemeClr val="tx1"/>
                </a:solidFill>
                <a:latin typeface="+mn-lt"/>
                <a:ea typeface="+mn-ea"/>
                <a:cs typeface="+mn-cs"/>
              </a:rPr>
              <a:t> can be used to provide small cell coverage.</a:t>
            </a:r>
          </a:p>
          <a:p>
            <a:pPr fontAlgn="base"/>
            <a:endParaRPr lang="en-US" altLang="zh-TW" sz="1200" b="0" i="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http://www.3gpp.org/hetnet/</a:t>
            </a:r>
          </a:p>
          <a:p>
            <a:pPr fontAlgn="base"/>
            <a:endParaRPr lang="en-US" altLang="zh-TW" sz="1200" b="0" i="0" kern="1200" dirty="0" smtClean="0">
              <a:solidFill>
                <a:schemeClr val="tx1"/>
              </a:solidFill>
              <a:latin typeface="+mn-lt"/>
              <a:ea typeface="+mn-ea"/>
              <a:cs typeface="+mn-cs"/>
            </a:endParaRPr>
          </a:p>
          <a:p>
            <a:pPr fontAlgn="base"/>
            <a:endParaRPr lang="en-US" altLang="zh-TW" sz="1200" b="0" i="0" kern="1200" dirty="0" smtClean="0">
              <a:solidFill>
                <a:schemeClr val="tx1"/>
              </a:solidFill>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D6B4E7-7BA1-417C-A31F-F9E38C68A587}" type="slidenum">
              <a:rPr kumimoji="0" lang="zh-TW" altLang="en-US" sz="1200" b="0" i="0" u="none" strike="noStrike" kern="1200" cap="none" spc="0" normalizeH="0" baseline="0" noProof="0" smtClean="0">
                <a:ln>
                  <a:noFill/>
                </a:ln>
                <a:solidFill>
                  <a:prstClr val="black"/>
                </a:solidFill>
                <a:effectLst/>
                <a:uLnTx/>
                <a:uFillTx/>
                <a:latin typeface="Arial"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endParaRPr>
          </a:p>
        </p:txBody>
      </p:sp>
    </p:spTree>
    <p:extLst>
      <p:ext uri="{BB962C8B-B14F-4D97-AF65-F5344CB8AC3E}">
        <p14:creationId xmlns:p14="http://schemas.microsoft.com/office/powerpoint/2010/main" val="81305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rgbClr val="FF0000"/>
                </a:solidFill>
                <a:effectLst/>
                <a:latin typeface="+mn-lt"/>
                <a:ea typeface="+mn-ea"/>
                <a:cs typeface="+mn-cs"/>
              </a:rPr>
              <a:t>基地台涵蓋的範圍稱為細胞</a:t>
            </a:r>
            <a:r>
              <a:rPr lang="en-US" altLang="zh-TW" sz="1200" kern="1200" dirty="0" smtClean="0">
                <a:solidFill>
                  <a:srgbClr val="FF0000"/>
                </a:solidFill>
                <a:effectLst/>
                <a:latin typeface="+mn-lt"/>
                <a:ea typeface="+mn-ea"/>
                <a:cs typeface="+mn-cs"/>
              </a:rPr>
              <a:t>(Cell)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kern="1200" dirty="0" smtClean="0">
              <a:solidFill>
                <a:srgbClr val="FF0000"/>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latin typeface="+mn-ea"/>
              </a:rPr>
              <a:t>何謂小細胞</a:t>
            </a:r>
            <a:endParaRPr lang="zh-CN" altLang="en-US" sz="1200" b="1" dirty="0" smtClean="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chemeClr val="tx1">
                    <a:lumMod val="75000"/>
                    <a:lumOff val="25000"/>
                  </a:schemeClr>
                </a:solidFill>
                <a:latin typeface="+mn-ea"/>
              </a:rPr>
              <a:t>小細胞又稱為低功率</a:t>
            </a:r>
            <a:r>
              <a:rPr lang="zh-TW" altLang="en-US" sz="1200" dirty="0" smtClean="0"/>
              <a:t>小型基地站</a:t>
            </a:r>
            <a:r>
              <a:rPr lang="en-US" altLang="zh-TW" sz="1200" dirty="0" smtClean="0"/>
              <a:t>(Small Cell)</a:t>
            </a:r>
            <a:r>
              <a:rPr lang="zh-TW" altLang="en-US" sz="1200" dirty="0" smtClean="0"/>
              <a:t>，是一種低功率的無線接入節點，發射功率為</a:t>
            </a:r>
            <a:r>
              <a:rPr lang="en-US" altLang="zh-TW" sz="1200" dirty="0" smtClean="0"/>
              <a:t>10mW~10W</a:t>
            </a:r>
            <a:r>
              <a:rPr lang="zh-TW" altLang="en-US" sz="1200" dirty="0" smtClean="0"/>
              <a:t>，所涵蓋範圍由近至</a:t>
            </a:r>
            <a:r>
              <a:rPr lang="en-US" altLang="zh-TW" sz="1200" dirty="0" smtClean="0"/>
              <a:t>10</a:t>
            </a:r>
            <a:r>
              <a:rPr lang="zh-TW" altLang="en-US" sz="1200" dirty="0" smtClean="0"/>
              <a:t>公尺遠至</a:t>
            </a:r>
            <a:r>
              <a:rPr lang="en-US" altLang="zh-TW" sz="1200" dirty="0" smtClean="0"/>
              <a:t>1-2</a:t>
            </a:r>
            <a:r>
              <a:rPr lang="zh-TW" altLang="en-US" sz="1200" dirty="0" smtClean="0"/>
              <a:t>公里。</a:t>
            </a: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依照基站功率遞減依序列出，</a:t>
            </a:r>
            <a:r>
              <a:rPr lang="zh-TW" altLang="en-US" sz="1200" kern="1200" dirty="0" smtClean="0">
                <a:solidFill>
                  <a:schemeClr val="tx1"/>
                </a:solidFill>
                <a:effectLst/>
                <a:latin typeface="+mn-lt"/>
                <a:ea typeface="+mn-ea"/>
                <a:cs typeface="+mn-cs"/>
              </a:rPr>
              <a:t>以</a:t>
            </a:r>
            <a:r>
              <a:rPr lang="zh-TW" altLang="zh-TW" sz="1200" kern="1200" dirty="0" smtClean="0">
                <a:solidFill>
                  <a:schemeClr val="tx1"/>
                </a:solidFill>
                <a:effectLst/>
                <a:latin typeface="+mn-lt"/>
                <a:ea typeface="+mn-ea"/>
                <a:cs typeface="+mn-cs"/>
              </a:rPr>
              <a:t>細胞</a:t>
            </a:r>
            <a:r>
              <a:rPr lang="zh-TW" altLang="en-US" sz="1200" kern="1200" dirty="0" smtClean="0">
                <a:solidFill>
                  <a:schemeClr val="tx1"/>
                </a:solidFill>
                <a:effectLst/>
                <a:latin typeface="+mn-lt"/>
                <a:ea typeface="+mn-ea"/>
                <a:cs typeface="+mn-cs"/>
              </a:rPr>
              <a:t>大小的不同區分為</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macro-,micro-,pico-</a:t>
            </a:r>
            <a:r>
              <a:rPr lang="zh-TW" altLang="zh-TW" sz="1200" kern="1200" dirty="0" smtClean="0">
                <a:solidFill>
                  <a:schemeClr val="tx1"/>
                </a:solidFill>
                <a:effectLst/>
                <a:latin typeface="+mn-lt"/>
                <a:ea typeface="+mn-ea"/>
                <a:cs typeface="+mn-cs"/>
              </a:rPr>
              <a:t>及</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-cells</a:t>
            </a:r>
            <a:r>
              <a:rPr lang="zh-TW" altLang="zh-TW" sz="1200" kern="1200" dirty="0" smtClean="0">
                <a:solidFill>
                  <a:schemeClr val="tx1"/>
                </a:solidFill>
                <a:effectLst/>
                <a:latin typeface="+mn-lt"/>
                <a:ea typeface="+mn-ea"/>
                <a:cs typeface="+mn-cs"/>
              </a:rPr>
              <a:t>，不僅</a:t>
            </a:r>
            <a:r>
              <a:rPr lang="zh-TW" altLang="en-US" sz="1200" kern="1200" dirty="0" smtClean="0">
                <a:solidFill>
                  <a:schemeClr val="tx1"/>
                </a:solidFill>
                <a:effectLst/>
                <a:latin typeface="+mn-lt"/>
                <a:ea typeface="+mn-ea"/>
                <a:cs typeface="+mn-cs"/>
              </a:rPr>
              <a:t>如此也</a:t>
            </a:r>
            <a:r>
              <a:rPr lang="zh-TW" altLang="zh-TW" sz="1200" kern="1200" dirty="0" smtClean="0">
                <a:solidFill>
                  <a:schemeClr val="tx1"/>
                </a:solidFill>
                <a:effectLst/>
                <a:latin typeface="+mn-lt"/>
                <a:ea typeface="+mn-ea"/>
                <a:cs typeface="+mn-cs"/>
              </a:rPr>
              <a:t>取決於</a:t>
            </a:r>
            <a:r>
              <a:rPr lang="en-US" altLang="zh-TW" sz="1200" kern="1200" dirty="0" err="1" smtClean="0">
                <a:solidFill>
                  <a:schemeClr val="tx1"/>
                </a:solidFill>
                <a:effectLst/>
                <a:latin typeface="+mn-lt"/>
                <a:ea typeface="+mn-ea"/>
                <a:cs typeface="+mn-cs"/>
              </a:rPr>
              <a:t>eNB</a:t>
            </a:r>
            <a:r>
              <a:rPr lang="zh-TW" altLang="zh-TW" sz="1200" kern="1200" dirty="0" smtClean="0">
                <a:solidFill>
                  <a:schemeClr val="tx1"/>
                </a:solidFill>
                <a:effectLst/>
                <a:latin typeface="+mn-lt"/>
                <a:ea typeface="+mn-ea"/>
                <a:cs typeface="+mn-cs"/>
              </a:rPr>
              <a:t>功率對於天線位置及環境有所影響，例如室內和室外，農村和都市。</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r>
              <a:rPr lang="zh-TW" altLang="zh-TW" sz="1200" kern="1200" dirty="0" smtClean="0">
                <a:solidFill>
                  <a:srgbClr val="FF0000"/>
                </a:solidFill>
                <a:effectLst/>
                <a:latin typeface="+mn-lt"/>
                <a:ea typeface="+mn-ea"/>
                <a:cs typeface="+mn-cs"/>
              </a:rPr>
              <a:t>在</a:t>
            </a:r>
            <a:r>
              <a:rPr lang="zh-TW" altLang="en-US" sz="1200" kern="1200" dirty="0" smtClean="0">
                <a:solidFill>
                  <a:srgbClr val="FF0000"/>
                </a:solidFill>
                <a:effectLst/>
                <a:latin typeface="+mn-lt"/>
                <a:ea typeface="+mn-ea"/>
                <a:cs typeface="+mn-cs"/>
              </a:rPr>
              <a:t>一定</a:t>
            </a:r>
            <a:r>
              <a:rPr lang="zh-TW" altLang="zh-TW" sz="1200" kern="1200" dirty="0" smtClean="0">
                <a:solidFill>
                  <a:srgbClr val="FF0000"/>
                </a:solidFill>
                <a:effectLst/>
                <a:latin typeface="+mn-lt"/>
                <a:ea typeface="+mn-ea"/>
                <a:cs typeface="+mn-cs"/>
              </a:rPr>
              <a:t>地區範圍內，</a:t>
            </a:r>
            <a:r>
              <a:rPr lang="zh-TW" altLang="en-US" sz="1200" kern="1200" dirty="0" smtClean="0">
                <a:solidFill>
                  <a:srgbClr val="FF0000"/>
                </a:solidFill>
                <a:effectLst/>
                <a:latin typeface="+mn-lt"/>
                <a:ea typeface="+mn-ea"/>
                <a:cs typeface="+mn-cs"/>
              </a:rPr>
              <a:t>經由</a:t>
            </a:r>
            <a:r>
              <a:rPr lang="zh-TW" altLang="zh-TW" sz="1200" kern="1200" dirty="0" smtClean="0">
                <a:solidFill>
                  <a:srgbClr val="FF0000"/>
                </a:solidFill>
                <a:effectLst/>
                <a:latin typeface="+mn-lt"/>
                <a:ea typeface="+mn-ea"/>
                <a:cs typeface="+mn-cs"/>
              </a:rPr>
              <a:t>營運商</a:t>
            </a:r>
            <a:r>
              <a:rPr lang="zh-TW" altLang="en-US" sz="1200" kern="1200" dirty="0" smtClean="0">
                <a:solidFill>
                  <a:srgbClr val="FF0000"/>
                </a:solidFill>
                <a:effectLst/>
                <a:latin typeface="+mn-lt"/>
                <a:ea typeface="+mn-ea"/>
                <a:cs typeface="+mn-cs"/>
              </a:rPr>
              <a:t>所</a:t>
            </a:r>
            <a:r>
              <a:rPr lang="zh-TW" altLang="zh-TW" sz="1200" kern="1200" dirty="0" smtClean="0">
                <a:solidFill>
                  <a:srgbClr val="FF0000"/>
                </a:solidFill>
                <a:effectLst/>
                <a:latin typeface="+mn-lt"/>
                <a:ea typeface="+mn-ea"/>
                <a:cs typeface="+mn-cs"/>
              </a:rPr>
              <a:t>提供</a:t>
            </a:r>
            <a:r>
              <a:rPr lang="zh-TW" altLang="en-US" sz="1200" kern="1200" dirty="0" smtClean="0">
                <a:solidFill>
                  <a:srgbClr val="FF0000"/>
                </a:solidFill>
                <a:effectLst/>
                <a:latin typeface="+mn-lt"/>
                <a:ea typeface="+mn-ea"/>
                <a:cs typeface="+mn-cs"/>
              </a:rPr>
              <a:t>的服務</a:t>
            </a:r>
            <a:r>
              <a:rPr lang="zh-TW" altLang="zh-TW" sz="1200" kern="1200" dirty="0" smtClean="0">
                <a:solidFill>
                  <a:srgbClr val="FF0000"/>
                </a:solidFill>
                <a:effectLst/>
                <a:latin typeface="+mn-lt"/>
                <a:ea typeface="+mn-ea"/>
                <a:cs typeface="+mn-cs"/>
              </a:rPr>
              <a:t>，</a:t>
            </a:r>
            <a:r>
              <a:rPr lang="zh-TW" altLang="en-US" sz="1200" kern="1200" dirty="0" smtClean="0">
                <a:solidFill>
                  <a:srgbClr val="FF0000"/>
                </a:solidFill>
                <a:effectLst/>
                <a:latin typeface="+mn-lt"/>
                <a:ea typeface="+mn-ea"/>
                <a:cs typeface="+mn-cs"/>
              </a:rPr>
              <a:t>是</a:t>
            </a:r>
            <a:r>
              <a:rPr lang="zh-TW" altLang="zh-TW" sz="1200" kern="1200" dirty="0" smtClean="0">
                <a:solidFill>
                  <a:srgbClr val="FF0000"/>
                </a:solidFill>
                <a:effectLst/>
                <a:latin typeface="+mn-lt"/>
                <a:ea typeface="+mn-ea"/>
                <a:cs typeface="+mn-cs"/>
              </a:rPr>
              <a:t>一個低功耗的無線通信設備</a:t>
            </a:r>
            <a:r>
              <a:rPr lang="en-US" altLang="zh-TW" sz="1200" kern="1200" dirty="0" smtClean="0">
                <a:solidFill>
                  <a:srgbClr val="FF0000"/>
                </a:solidFill>
                <a:effectLst/>
                <a:latin typeface="+mn-lt"/>
                <a:ea typeface="+mn-ea"/>
                <a:cs typeface="+mn-cs"/>
              </a:rPr>
              <a:t>(</a:t>
            </a:r>
            <a:r>
              <a:rPr lang="zh-TW" altLang="zh-TW" sz="1200" kern="1200" dirty="0" smtClean="0">
                <a:solidFill>
                  <a:srgbClr val="FF0000"/>
                </a:solidFill>
                <a:effectLst/>
                <a:latin typeface="+mn-lt"/>
                <a:ea typeface="+mn-ea"/>
                <a:cs typeface="+mn-cs"/>
              </a:rPr>
              <a:t>基站</a:t>
            </a:r>
            <a:r>
              <a:rPr lang="en-US" altLang="zh-TW" sz="1200" kern="1200" dirty="0" smtClean="0">
                <a:solidFill>
                  <a:srgbClr val="FF0000"/>
                </a:solidFill>
                <a:effectLst/>
                <a:latin typeface="+mn-lt"/>
                <a:ea typeface="+mn-ea"/>
                <a:cs typeface="+mn-cs"/>
              </a:rPr>
              <a:t>)</a:t>
            </a:r>
            <a:r>
              <a:rPr lang="zh-TW" altLang="zh-TW" sz="1200" kern="1200" dirty="0" smtClean="0">
                <a:solidFill>
                  <a:srgbClr val="FF0000"/>
                </a:solidFill>
                <a:effectLst/>
                <a:latin typeface="+mn-lt"/>
                <a:ea typeface="+mn-ea"/>
                <a:cs typeface="+mn-cs"/>
              </a:rPr>
              <a:t>。</a:t>
            </a:r>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11</a:t>
            </a:fld>
            <a:endParaRPr lang="zh-CN" altLang="en-US"/>
          </a:p>
        </p:txBody>
      </p:sp>
    </p:spTree>
    <p:extLst>
      <p:ext uri="{BB962C8B-B14F-4D97-AF65-F5344CB8AC3E}">
        <p14:creationId xmlns:p14="http://schemas.microsoft.com/office/powerpoint/2010/main" val="3966127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77500" lnSpcReduction="20000"/>
          </a:bodyPr>
          <a:lstStyle/>
          <a:p>
            <a:pPr fontAlgn="base"/>
            <a:endParaRPr lang="en-US" altLang="zh-TW" sz="1200" b="0" i="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kern="1200" dirty="0" err="1" smtClean="0">
                <a:solidFill>
                  <a:schemeClr val="tx1"/>
                </a:solidFill>
                <a:effectLst/>
                <a:latin typeface="+mn-lt"/>
                <a:ea typeface="+mn-ea"/>
                <a:cs typeface="+mn-cs"/>
              </a:rPr>
              <a:t>HeNB</a:t>
            </a:r>
            <a:r>
              <a:rPr lang="en-US" altLang="zh-TW" sz="1200" kern="1200" dirty="0" smtClean="0">
                <a:solidFill>
                  <a:schemeClr val="tx1"/>
                </a:solidFill>
                <a:effectLst/>
                <a:latin typeface="+mn-lt"/>
                <a:ea typeface="+mn-ea"/>
                <a:cs typeface="+mn-cs"/>
              </a:rPr>
              <a:t>(Home </a:t>
            </a:r>
            <a:r>
              <a:rPr lang="en-US" altLang="zh-TW" sz="1200" kern="1200" dirty="0" err="1" smtClean="0">
                <a:solidFill>
                  <a:schemeClr val="tx1"/>
                </a:solidFill>
                <a:effectLst/>
                <a:latin typeface="+mn-lt"/>
                <a:ea typeface="+mn-ea"/>
                <a:cs typeface="+mn-cs"/>
              </a:rPr>
              <a:t>eNB</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是</a:t>
            </a:r>
            <a:r>
              <a:rPr lang="en-US" altLang="zh-TW" sz="1200" kern="1200" dirty="0" smtClean="0">
                <a:solidFill>
                  <a:schemeClr val="tx1"/>
                </a:solidFill>
                <a:effectLst/>
                <a:latin typeface="+mn-lt"/>
                <a:ea typeface="+mn-ea"/>
                <a:cs typeface="+mn-cs"/>
              </a:rPr>
              <a:t> LTE Release 9(R9)</a:t>
            </a:r>
            <a:r>
              <a:rPr lang="zh-TW" altLang="zh-TW" sz="1200" kern="1200" dirty="0" smtClean="0">
                <a:solidFill>
                  <a:schemeClr val="tx1"/>
                </a:solidFill>
                <a:effectLst/>
                <a:latin typeface="+mn-lt"/>
                <a:ea typeface="+mn-ea"/>
                <a:cs typeface="+mn-cs"/>
              </a:rPr>
              <a:t>所引入的，低功率</a:t>
            </a:r>
            <a:r>
              <a:rPr lang="en-US" altLang="zh-TW" sz="1200" kern="1200" dirty="0" err="1" smtClean="0">
                <a:solidFill>
                  <a:schemeClr val="tx1"/>
                </a:solidFill>
                <a:effectLst/>
                <a:latin typeface="+mn-lt"/>
                <a:ea typeface="+mn-ea"/>
                <a:cs typeface="+mn-cs"/>
              </a:rPr>
              <a:t>eNB</a:t>
            </a:r>
            <a:r>
              <a:rPr lang="zh-TW" altLang="zh-TW" sz="1200" kern="1200" dirty="0" smtClean="0">
                <a:solidFill>
                  <a:schemeClr val="tx1"/>
                </a:solidFill>
                <a:effectLst/>
                <a:latin typeface="+mn-lt"/>
                <a:ea typeface="+mn-ea"/>
                <a:cs typeface="+mn-cs"/>
              </a:rPr>
              <a:t>主要用來提供室內覆蓋</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-cells)</a:t>
            </a:r>
            <a:r>
              <a:rPr lang="zh-TW" altLang="zh-TW" sz="1200" kern="1200" dirty="0" smtClean="0">
                <a:solidFill>
                  <a:schemeClr val="tx1"/>
                </a:solidFill>
                <a:effectLst/>
                <a:latin typeface="+mn-lt"/>
                <a:ea typeface="+mn-ea"/>
                <a:cs typeface="+mn-cs"/>
              </a:rPr>
              <a:t>給封閉式用戶群</a:t>
            </a:r>
            <a:r>
              <a:rPr lang="en-US" altLang="zh-TW" sz="1200" kern="1200" dirty="0" smtClean="0">
                <a:solidFill>
                  <a:schemeClr val="tx1"/>
                </a:solidFill>
                <a:effectLst/>
                <a:latin typeface="+mn-lt"/>
                <a:ea typeface="+mn-ea"/>
                <a:cs typeface="+mn-cs"/>
              </a:rPr>
              <a:t>(Closed Subscriber Groups (CSG))</a:t>
            </a:r>
            <a:r>
              <a:rPr lang="zh-TW" altLang="zh-TW" sz="1200" kern="1200" dirty="0" smtClean="0">
                <a:solidFill>
                  <a:schemeClr val="tx1"/>
                </a:solidFill>
                <a:effectLst/>
                <a:latin typeface="+mn-lt"/>
                <a:ea typeface="+mn-ea"/>
                <a:cs typeface="+mn-cs"/>
              </a:rPr>
              <a:t>，例如辦公場所。</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kern="1200" dirty="0" err="1" smtClean="0">
                <a:solidFill>
                  <a:schemeClr val="tx1"/>
                </a:solidFill>
                <a:effectLst/>
                <a:latin typeface="+mn-lt"/>
                <a:ea typeface="+mn-ea"/>
                <a:cs typeface="+mn-cs"/>
              </a:rPr>
              <a:t>eNB</a:t>
            </a:r>
            <a:r>
              <a:rPr lang="zh-TW" altLang="zh-TW" sz="1200" kern="1200" dirty="0" smtClean="0">
                <a:solidFill>
                  <a:schemeClr val="tx1"/>
                </a:solidFill>
                <a:effectLst/>
                <a:latin typeface="+mn-lt"/>
                <a:ea typeface="+mn-ea"/>
                <a:cs typeface="+mn-cs"/>
              </a:rPr>
              <a:t>特別的是它是私人擁有，不和</a:t>
            </a:r>
            <a:r>
              <a:rPr lang="en-US" altLang="zh-TW" sz="1200" kern="1200" dirty="0" smtClean="0">
                <a:solidFill>
                  <a:schemeClr val="tx1"/>
                </a:solidFill>
                <a:effectLst/>
                <a:latin typeface="+mn-lt"/>
                <a:ea typeface="+mn-ea"/>
                <a:cs typeface="+mn-cs"/>
              </a:rPr>
              <a:t>macro-network</a:t>
            </a:r>
            <a:r>
              <a:rPr lang="zh-TW" altLang="zh-TW" sz="1200" kern="1200" dirty="0" smtClean="0">
                <a:solidFill>
                  <a:schemeClr val="tx1"/>
                </a:solidFill>
                <a:effectLst/>
                <a:latin typeface="+mn-lt"/>
                <a:ea typeface="+mn-ea"/>
                <a:cs typeface="+mn-cs"/>
              </a:rPr>
              <a:t>佈署協調，假如</a:t>
            </a:r>
            <a:r>
              <a:rPr lang="en-US" altLang="zh-TW" sz="1200" kern="1200" dirty="0" smtClean="0">
                <a:solidFill>
                  <a:schemeClr val="tx1"/>
                </a:solidFill>
                <a:effectLst/>
                <a:latin typeface="+mn-lt"/>
                <a:ea typeface="+mn-ea"/>
                <a:cs typeface="+mn-cs"/>
              </a:rPr>
              <a:t>macro-cells</a:t>
            </a:r>
            <a:r>
              <a:rPr lang="zh-TW" altLang="zh-TW" sz="1200" kern="1200" dirty="0" smtClean="0">
                <a:solidFill>
                  <a:schemeClr val="tx1"/>
                </a:solidFill>
                <a:effectLst/>
                <a:latin typeface="+mn-lt"/>
                <a:ea typeface="+mn-ea"/>
                <a:cs typeface="+mn-cs"/>
              </a:rPr>
              <a:t>和</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a:t>
            </a:r>
            <a:r>
              <a:rPr lang="zh-TW" altLang="zh-TW" sz="1200" kern="1200" dirty="0" smtClean="0">
                <a:solidFill>
                  <a:schemeClr val="tx1"/>
                </a:solidFill>
                <a:effectLst/>
                <a:latin typeface="+mn-lt"/>
                <a:ea typeface="+mn-ea"/>
                <a:cs typeface="+mn-cs"/>
              </a:rPr>
              <a:t>使用相同頻率，然而</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a:t>
            </a:r>
            <a:r>
              <a:rPr lang="zh-TW" altLang="zh-TW" sz="1200" kern="1200" dirty="0" smtClean="0">
                <a:solidFill>
                  <a:schemeClr val="tx1"/>
                </a:solidFill>
                <a:effectLst/>
                <a:latin typeface="+mn-lt"/>
                <a:ea typeface="+mn-ea"/>
                <a:cs typeface="+mn-cs"/>
              </a:rPr>
              <a:t>只被</a:t>
            </a:r>
            <a:r>
              <a:rPr lang="en-US" altLang="zh-TW" sz="1200" kern="1200" dirty="0" smtClean="0">
                <a:solidFill>
                  <a:schemeClr val="tx1"/>
                </a:solidFill>
                <a:effectLst/>
                <a:latin typeface="+mn-lt"/>
                <a:ea typeface="+mn-ea"/>
                <a:cs typeface="+mn-cs"/>
              </a:rPr>
              <a:t>CSG</a:t>
            </a:r>
            <a:r>
              <a:rPr lang="zh-TW" altLang="zh-TW" sz="1200" kern="1200" dirty="0" smtClean="0">
                <a:solidFill>
                  <a:schemeClr val="tx1"/>
                </a:solidFill>
                <a:effectLst/>
                <a:latin typeface="+mn-lt"/>
                <a:ea typeface="+mn-ea"/>
                <a:cs typeface="+mn-cs"/>
              </a:rPr>
              <a:t>所使用，則仍然存在</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a:t>
            </a:r>
            <a:r>
              <a:rPr lang="zh-TW" altLang="zh-TW" sz="1200" kern="1200" dirty="0" smtClean="0">
                <a:solidFill>
                  <a:schemeClr val="tx1"/>
                </a:solidFill>
                <a:effectLst/>
                <a:latin typeface="+mn-lt"/>
                <a:ea typeface="+mn-ea"/>
                <a:cs typeface="+mn-cs"/>
              </a:rPr>
              <a:t>與周遭網路互相干擾的風險。</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中繼點</a:t>
            </a:r>
            <a:r>
              <a:rPr lang="en-US" altLang="zh-TW" sz="1200" kern="1200" dirty="0" smtClean="0">
                <a:solidFill>
                  <a:schemeClr val="tx1"/>
                </a:solidFill>
                <a:effectLst/>
                <a:latin typeface="+mn-lt"/>
                <a:ea typeface="+mn-ea"/>
                <a:cs typeface="+mn-cs"/>
              </a:rPr>
              <a:t>(Relay Node (RN))</a:t>
            </a:r>
            <a:r>
              <a:rPr lang="zh-TW" altLang="zh-TW" sz="1200" kern="1200" dirty="0" smtClean="0">
                <a:solidFill>
                  <a:schemeClr val="tx1"/>
                </a:solidFill>
                <a:effectLst/>
                <a:latin typeface="+mn-lt"/>
                <a:ea typeface="+mn-ea"/>
                <a:cs typeface="+mn-cs"/>
              </a:rPr>
              <a:t>是另一個</a:t>
            </a:r>
            <a:r>
              <a:rPr lang="en-US" altLang="zh-TW" sz="1200" kern="1200" dirty="0" smtClean="0">
                <a:solidFill>
                  <a:schemeClr val="tx1"/>
                </a:solidFill>
                <a:effectLst/>
                <a:latin typeface="+mn-lt"/>
                <a:ea typeface="+mn-ea"/>
                <a:cs typeface="+mn-cs"/>
              </a:rPr>
              <a:t>LTE R10</a:t>
            </a:r>
            <a:r>
              <a:rPr lang="zh-TW" altLang="zh-TW" sz="1200" kern="1200" dirty="0" smtClean="0">
                <a:solidFill>
                  <a:schemeClr val="tx1"/>
                </a:solidFill>
                <a:effectLst/>
                <a:latin typeface="+mn-lt"/>
                <a:ea typeface="+mn-ea"/>
                <a:cs typeface="+mn-cs"/>
              </a:rPr>
              <a:t>規格的低功率基站，經由</a:t>
            </a:r>
            <a:r>
              <a:rPr lang="en-US" altLang="zh-TW" sz="1200" kern="1200" dirty="0" smtClean="0">
                <a:solidFill>
                  <a:schemeClr val="tx1"/>
                </a:solidFill>
                <a:effectLst/>
                <a:latin typeface="+mn-lt"/>
                <a:ea typeface="+mn-ea"/>
                <a:cs typeface="+mn-cs"/>
              </a:rPr>
              <a:t>Un radio interface(LTE </a:t>
            </a:r>
            <a:r>
              <a:rPr lang="en-US" altLang="zh-TW" sz="1200" kern="1200" dirty="0" err="1" smtClean="0">
                <a:solidFill>
                  <a:schemeClr val="tx1"/>
                </a:solidFill>
                <a:effectLst/>
                <a:latin typeface="+mn-lt"/>
                <a:ea typeface="+mn-ea"/>
                <a:cs typeface="+mn-cs"/>
              </a:rPr>
              <a:t>Uu</a:t>
            </a:r>
            <a:r>
              <a:rPr lang="en-US" altLang="zh-TW" sz="1200" kern="1200" dirty="0" smtClean="0">
                <a:solidFill>
                  <a:schemeClr val="tx1"/>
                </a:solidFill>
                <a:effectLst/>
                <a:latin typeface="+mn-lt"/>
                <a:ea typeface="+mn-ea"/>
                <a:cs typeface="+mn-cs"/>
              </a:rPr>
              <a:t> interface</a:t>
            </a:r>
            <a:r>
              <a:rPr lang="zh-TW" altLang="zh-TW" sz="1200" kern="1200" dirty="0" smtClean="0">
                <a:solidFill>
                  <a:schemeClr val="tx1"/>
                </a:solidFill>
                <a:effectLst/>
                <a:latin typeface="+mn-lt"/>
                <a:ea typeface="+mn-ea"/>
                <a:cs typeface="+mn-cs"/>
              </a:rPr>
              <a:t>的基礎上</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連結到</a:t>
            </a:r>
            <a:r>
              <a:rPr lang="en-US" altLang="zh-TW" sz="1200" kern="1200" dirty="0" smtClean="0">
                <a:solidFill>
                  <a:schemeClr val="tx1"/>
                </a:solidFill>
                <a:effectLst/>
                <a:latin typeface="+mn-lt"/>
                <a:ea typeface="+mn-ea"/>
                <a:cs typeface="+mn-cs"/>
              </a:rPr>
              <a:t>Donor </a:t>
            </a:r>
            <a:r>
              <a:rPr lang="en-US" altLang="zh-TW" sz="1200" kern="1200" dirty="0" err="1" smtClean="0">
                <a:solidFill>
                  <a:schemeClr val="tx1"/>
                </a:solidFill>
                <a:effectLst/>
                <a:latin typeface="+mn-lt"/>
                <a:ea typeface="+mn-ea"/>
                <a:cs typeface="+mn-cs"/>
              </a:rPr>
              <a:t>eNB</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DeNB</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，當</a:t>
            </a:r>
            <a:r>
              <a:rPr lang="en-US" altLang="zh-TW" sz="1200" kern="1200" dirty="0" err="1" smtClean="0">
                <a:solidFill>
                  <a:schemeClr val="tx1"/>
                </a:solidFill>
                <a:effectLst/>
                <a:latin typeface="+mn-lt"/>
                <a:ea typeface="+mn-ea"/>
                <a:cs typeface="+mn-cs"/>
              </a:rPr>
              <a:t>Uu</a:t>
            </a:r>
            <a:r>
              <a:rPr lang="zh-TW" altLang="zh-TW" sz="1200" kern="1200" dirty="0" smtClean="0">
                <a:solidFill>
                  <a:schemeClr val="tx1"/>
                </a:solidFill>
                <a:effectLst/>
                <a:latin typeface="+mn-lt"/>
                <a:ea typeface="+mn-ea"/>
                <a:cs typeface="+mn-cs"/>
              </a:rPr>
              <a:t>和</a:t>
            </a:r>
            <a:r>
              <a:rPr lang="en-US" altLang="zh-TW" sz="1200" kern="1200" dirty="0" smtClean="0">
                <a:solidFill>
                  <a:schemeClr val="tx1"/>
                </a:solidFill>
                <a:effectLst/>
                <a:latin typeface="+mn-lt"/>
                <a:ea typeface="+mn-ea"/>
                <a:cs typeface="+mn-cs"/>
              </a:rPr>
              <a:t>Un</a:t>
            </a:r>
            <a:r>
              <a:rPr lang="zh-TW" altLang="zh-TW" sz="1200" kern="1200" dirty="0" smtClean="0">
                <a:solidFill>
                  <a:schemeClr val="tx1"/>
                </a:solidFill>
                <a:effectLst/>
                <a:latin typeface="+mn-lt"/>
                <a:ea typeface="+mn-ea"/>
                <a:cs typeface="+mn-cs"/>
              </a:rPr>
              <a:t>使用相同頻率，是一個</a:t>
            </a:r>
            <a:r>
              <a:rPr lang="en-US" altLang="zh-TW" sz="1200" kern="1200" dirty="0" smtClean="0">
                <a:solidFill>
                  <a:schemeClr val="tx1"/>
                </a:solidFill>
                <a:effectLst/>
                <a:latin typeface="+mn-lt"/>
                <a:ea typeface="+mn-ea"/>
                <a:cs typeface="+mn-cs"/>
              </a:rPr>
              <a:t>RN</a:t>
            </a:r>
            <a:r>
              <a:rPr lang="zh-TW" altLang="zh-TW" sz="1200" kern="1200" dirty="0" smtClean="0">
                <a:solidFill>
                  <a:schemeClr val="tx1"/>
                </a:solidFill>
                <a:effectLst/>
                <a:latin typeface="+mn-lt"/>
                <a:ea typeface="+mn-ea"/>
                <a:cs typeface="+mn-cs"/>
              </a:rPr>
              <a:t>自我干擾的風險。從用戶端的角度來看，</a:t>
            </a:r>
            <a:r>
              <a:rPr lang="en-US" altLang="zh-TW" sz="1200" kern="1200" dirty="0" smtClean="0">
                <a:solidFill>
                  <a:schemeClr val="tx1"/>
                </a:solidFill>
                <a:effectLst/>
                <a:latin typeface="+mn-lt"/>
                <a:ea typeface="+mn-ea"/>
                <a:cs typeface="+mn-cs"/>
              </a:rPr>
              <a:t>RN</a:t>
            </a:r>
            <a:r>
              <a:rPr lang="zh-TW" altLang="zh-TW" sz="1200" kern="1200" dirty="0" smtClean="0">
                <a:solidFill>
                  <a:schemeClr val="tx1"/>
                </a:solidFill>
                <a:effectLst/>
                <a:latin typeface="+mn-lt"/>
                <a:ea typeface="+mn-ea"/>
                <a:cs typeface="+mn-cs"/>
              </a:rPr>
              <a:t>將作為一個基站，並從</a:t>
            </a:r>
            <a:r>
              <a:rPr lang="en-US" altLang="zh-TW" sz="1200" kern="1200" dirty="0" err="1" smtClean="0">
                <a:solidFill>
                  <a:schemeClr val="tx1"/>
                </a:solidFill>
                <a:effectLst/>
                <a:latin typeface="+mn-lt"/>
                <a:ea typeface="+mn-ea"/>
                <a:cs typeface="+mn-cs"/>
              </a:rPr>
              <a:t>DeNB</a:t>
            </a:r>
            <a:r>
              <a:rPr lang="zh-TW" altLang="zh-TW" sz="1200" kern="1200" dirty="0" smtClean="0">
                <a:solidFill>
                  <a:schemeClr val="tx1"/>
                </a:solidFill>
                <a:effectLst/>
                <a:latin typeface="+mn-lt"/>
                <a:ea typeface="+mn-ea"/>
                <a:cs typeface="+mn-cs"/>
              </a:rPr>
              <a:t>角度認為在</a:t>
            </a:r>
            <a:r>
              <a:rPr lang="en-US" altLang="zh-TW" sz="1200" kern="1200" dirty="0" smtClean="0">
                <a:solidFill>
                  <a:schemeClr val="tx1"/>
                </a:solidFill>
                <a:effectLst/>
                <a:latin typeface="+mn-lt"/>
                <a:ea typeface="+mn-ea"/>
                <a:cs typeface="+mn-cs"/>
              </a:rPr>
              <a:t>RN</a:t>
            </a:r>
            <a:r>
              <a:rPr lang="zh-TW" altLang="zh-TW" sz="1200" kern="1200" dirty="0" smtClean="0">
                <a:solidFill>
                  <a:schemeClr val="tx1"/>
                </a:solidFill>
                <a:effectLst/>
                <a:latin typeface="+mn-lt"/>
                <a:ea typeface="+mn-ea"/>
                <a:cs typeface="+mn-cs"/>
              </a:rPr>
              <a:t>將被視為一用戶端。如還提到，透過光纖連接到的</a:t>
            </a:r>
            <a:r>
              <a:rPr lang="en-US" altLang="zh-TW" sz="1200" kern="1200" dirty="0" err="1" smtClean="0">
                <a:solidFill>
                  <a:schemeClr val="tx1"/>
                </a:solidFill>
                <a:effectLst/>
                <a:latin typeface="+mn-lt"/>
                <a:ea typeface="+mn-ea"/>
                <a:cs typeface="+mn-cs"/>
              </a:rPr>
              <a:t>eNB</a:t>
            </a:r>
            <a:r>
              <a:rPr lang="zh-TW" altLang="zh-TW" sz="1200" kern="1200" dirty="0" smtClean="0">
                <a:solidFill>
                  <a:schemeClr val="tx1"/>
                </a:solidFill>
                <a:effectLst/>
                <a:latin typeface="+mn-lt"/>
                <a:ea typeface="+mn-ea"/>
                <a:cs typeface="+mn-cs"/>
              </a:rPr>
              <a:t>的</a:t>
            </a:r>
            <a:r>
              <a:rPr lang="en-US" altLang="zh-TW" sz="1200" kern="1200" dirty="0" smtClean="0">
                <a:solidFill>
                  <a:schemeClr val="tx1"/>
                </a:solidFill>
                <a:effectLst/>
                <a:latin typeface="+mn-lt"/>
                <a:ea typeface="+mn-ea"/>
                <a:cs typeface="+mn-cs"/>
              </a:rPr>
              <a:t>RRH</a:t>
            </a:r>
            <a:r>
              <a:rPr lang="zh-TW" altLang="zh-TW" sz="1200" kern="1200" dirty="0" smtClean="0">
                <a:solidFill>
                  <a:schemeClr val="tx1"/>
                </a:solidFill>
                <a:effectLst/>
                <a:latin typeface="+mn-lt"/>
                <a:ea typeface="+mn-ea"/>
                <a:cs typeface="+mn-cs"/>
              </a:rPr>
              <a:t>可用於提供小的小區覆蓋。</a:t>
            </a:r>
          </a:p>
          <a:p>
            <a:r>
              <a:rPr lang="zh-TW" altLang="zh-TW" sz="1200" kern="1200" dirty="0" smtClean="0">
                <a:solidFill>
                  <a:schemeClr val="tx1"/>
                </a:solidFill>
                <a:effectLst/>
                <a:latin typeface="+mn-lt"/>
                <a:ea typeface="+mn-ea"/>
                <a:cs typeface="+mn-cs"/>
              </a:rPr>
              <a:t>引入混合大小細胞和生成一個異構網路，增加了網路規劃的複雜性。</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(http://www.3gpp.org/hetnet/)</a:t>
            </a:r>
          </a:p>
          <a:p>
            <a:endParaRPr lang="en-US" altLang="zh-TW" sz="1200" kern="1200" dirty="0" smtClean="0">
              <a:solidFill>
                <a:schemeClr val="tx1"/>
              </a:solidFill>
              <a:effectLst/>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做為行動通訊網路的延伸，毫微微基地台所運作的頻段主要也是有執照許可的頻段，因此毫微微基地台在無線訊號方面的運作實際上是受到當地領有執照的電信業者所控制。</a:t>
            </a:r>
            <a:endParaRPr lang="en-US" altLang="zh-TW" dirty="0" smtClean="0"/>
          </a:p>
          <a:p>
            <a:r>
              <a:rPr lang="zh-TW" altLang="en-US" sz="1200" b="0" i="0" u="none" strike="noStrike" kern="1200" baseline="0" dirty="0" smtClean="0">
                <a:solidFill>
                  <a:schemeClr val="tx1"/>
                </a:solidFill>
                <a:latin typeface="+mn-lt"/>
                <a:ea typeface="+mn-ea"/>
                <a:cs typeface="+mn-cs"/>
              </a:rPr>
              <a:t>用戶也可依照其用途將毫微微基地台設定成開放式或封閉式，前者是針對賣場、百貨公司、咖啡館等地方希望提供不特定的顧客使用無線網路的情況，而後者則是用於家中或辦公室等私人性質的使用環境。</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我們知道利用無線中繼 </a:t>
            </a:r>
            <a:r>
              <a:rPr lang="en-US" altLang="zh-TW" sz="1200" b="0" i="0" u="none" strike="noStrike" kern="1200" baseline="0" dirty="0" smtClean="0">
                <a:solidFill>
                  <a:schemeClr val="tx1"/>
                </a:solidFill>
                <a:latin typeface="+mn-lt"/>
                <a:ea typeface="+mn-ea"/>
                <a:cs typeface="+mn-cs"/>
              </a:rPr>
              <a:t>(relay) </a:t>
            </a:r>
            <a:r>
              <a:rPr lang="zh-TW" altLang="en-US" sz="1200" b="0" i="0" u="none" strike="noStrike" kern="1200" baseline="0" dirty="0" smtClean="0">
                <a:solidFill>
                  <a:schemeClr val="tx1"/>
                </a:solidFill>
                <a:latin typeface="+mn-lt"/>
                <a:ea typeface="+mn-ea"/>
                <a:cs typeface="+mn-cs"/>
              </a:rPr>
              <a:t>的技術也可以達到通訊範圍延伸，但中繼站是利用無線訊號與大型基地台通訊，再由大型基地台處理所有的訊務；</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而毫微微基地台則是直接透過數位用戶端迴路 </a:t>
            </a:r>
            <a:r>
              <a:rPr lang="en-US" altLang="zh-TW" sz="1200" b="0" i="0" u="none" strike="noStrike" kern="1200" baseline="0" dirty="0" smtClean="0">
                <a:solidFill>
                  <a:schemeClr val="tx1"/>
                </a:solidFill>
                <a:latin typeface="+mn-lt"/>
                <a:ea typeface="+mn-ea"/>
                <a:cs typeface="+mn-cs"/>
              </a:rPr>
              <a:t>(DSL) </a:t>
            </a:r>
            <a:r>
              <a:rPr lang="zh-TW" altLang="en-US" sz="1200" b="0" i="0" u="none" strike="noStrike" kern="1200" baseline="0" dirty="0" smtClean="0">
                <a:solidFill>
                  <a:schemeClr val="tx1"/>
                </a:solidFill>
                <a:latin typeface="+mn-lt"/>
                <a:ea typeface="+mn-ea"/>
                <a:cs typeface="+mn-cs"/>
              </a:rPr>
              <a:t>或纜線數據機 </a:t>
            </a:r>
            <a:r>
              <a:rPr lang="en-US" altLang="zh-TW" sz="1200" b="0" i="0" u="none" strike="noStrike" kern="1200" baseline="0" dirty="0" smtClean="0">
                <a:solidFill>
                  <a:schemeClr val="tx1"/>
                </a:solidFill>
                <a:latin typeface="+mn-lt"/>
                <a:ea typeface="+mn-ea"/>
                <a:cs typeface="+mn-cs"/>
              </a:rPr>
              <a:t>(cable modem) </a:t>
            </a:r>
            <a:r>
              <a:rPr lang="zh-TW" altLang="en-US" sz="1200" b="0" i="0" u="none" strike="noStrike" kern="1200" baseline="0" dirty="0" smtClean="0">
                <a:solidFill>
                  <a:schemeClr val="tx1"/>
                </a:solidFill>
                <a:latin typeface="+mn-lt"/>
                <a:ea typeface="+mn-ea"/>
                <a:cs typeface="+mn-cs"/>
              </a:rPr>
              <a:t>連線至外部的電信網路，因此不像中繼站需要佔用部份的無線頻譜。</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從電信業者的角度來看，毫微微基地台是將提昇通訊範圍與品質的佈建成本轉移到用戶端上，用戶端需要負擔設備、電力、有線網路的費用。</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但對用戶來說卻可以享有更好的通訊品質，而且同一套用戶端設備裝置在室外或室內都可以使用，這是主要的優勢。</a:t>
            </a:r>
            <a:endParaRPr lang="en-US" altLang="zh-TW" sz="1200" b="0" i="0" u="none" strike="noStrike" kern="1200" baseline="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a:t>
            </a:r>
            <a:r>
              <a:rPr lang="zh-TW" altLang="en-US" dirty="0" smtClean="0"/>
              <a:t>以上敘述來源：</a:t>
            </a:r>
            <a:r>
              <a:rPr lang="en-US" altLang="zh-TW" dirty="0" smtClean="0"/>
              <a:t>http://std-share.itri.org.tw/Content/Files/Share/Files/LTE</a:t>
            </a:r>
            <a:r>
              <a:rPr lang="zh-TW" altLang="en-US" dirty="0" smtClean="0"/>
              <a:t>現況與發展報告</a:t>
            </a:r>
            <a:r>
              <a:rPr lang="en-US" altLang="zh-TW" dirty="0" smtClean="0"/>
              <a:t>.</a:t>
            </a:r>
            <a:r>
              <a:rPr lang="en-US" altLang="zh-TW" dirty="0" err="1" smtClean="0"/>
              <a:t>pdf</a:t>
            </a:r>
            <a:r>
              <a:rPr lang="zh-TW" altLang="en-US" dirty="0" smtClean="0"/>
              <a:t>     </a:t>
            </a:r>
            <a:r>
              <a:rPr lang="en-US" altLang="zh-TW" dirty="0" smtClean="0"/>
              <a:t>LTE (Long Term Evolution)/4G </a:t>
            </a:r>
            <a:r>
              <a:rPr lang="zh-TW" altLang="en-US" dirty="0" smtClean="0"/>
              <a:t>發展現況     工研院資通所工程組長 </a:t>
            </a:r>
            <a:r>
              <a:rPr lang="en-US" altLang="zh-TW" dirty="0" smtClean="0"/>
              <a:t>/ </a:t>
            </a:r>
            <a:r>
              <a:rPr lang="zh-TW" altLang="en-US" dirty="0" smtClean="0"/>
              <a:t>陳逸萍</a:t>
            </a:r>
            <a:r>
              <a:rPr lang="en-US" altLang="zh-TW" dirty="0" smtClean="0"/>
              <a:t>)</a:t>
            </a:r>
            <a:endParaRPr lang="zh-TW" altLang="en-US" dirty="0" smtClean="0"/>
          </a:p>
          <a:p>
            <a:pPr fontAlgn="base"/>
            <a:endParaRPr lang="en-US" altLang="zh-TW" sz="1200" b="0" i="0" kern="1200" dirty="0" smtClean="0">
              <a:solidFill>
                <a:schemeClr val="tx1"/>
              </a:solidFill>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D6B4E7-7BA1-417C-A31F-F9E38C68A587}" type="slidenum">
              <a:rPr kumimoji="0" lang="zh-TW" altLang="en-US" sz="1200" b="0" i="0" u="none" strike="noStrike" kern="1200" cap="none" spc="0" normalizeH="0" baseline="0" noProof="0" smtClean="0">
                <a:ln>
                  <a:noFill/>
                </a:ln>
                <a:solidFill>
                  <a:prstClr val="black"/>
                </a:solidFill>
                <a:effectLst/>
                <a:uLnTx/>
                <a:uFillTx/>
                <a:latin typeface="Arial"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endParaRPr>
          </a:p>
        </p:txBody>
      </p:sp>
    </p:spTree>
    <p:extLst>
      <p:ext uri="{BB962C8B-B14F-4D97-AF65-F5344CB8AC3E}">
        <p14:creationId xmlns:p14="http://schemas.microsoft.com/office/powerpoint/2010/main" val="1203564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In a network with a frequency reuse of one, the UE normally camps on the cell with the strongest received DL signal (SSDL), hence the border between two cells is located at the point where SSDL is the same in both cells. In homogeneous networks, this also typically coincides with the point of equal path loss for the UL (PLUL) in both cells. In a heterogeneous network, with high-power nodes in the large cells and low-power nodes in the small cells, the point of equal SSDL will not necessarily be the same as that of equal PLUL. See Figure 3.</a:t>
            </a:r>
          </a:p>
          <a:p>
            <a:endParaRPr lang="en-US" altLang="zh-TW" sz="1200" b="0" i="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http://www.3gpp.org/hetnet/</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D6B4E7-7BA1-417C-A31F-F9E38C68A587}" type="slidenum">
              <a:rPr kumimoji="0" lang="zh-TW" altLang="en-US" sz="1200" b="0" i="0" u="none" strike="noStrike" kern="1200" cap="none" spc="0" normalizeH="0" baseline="0" noProof="0" smtClean="0">
                <a:ln>
                  <a:noFill/>
                </a:ln>
                <a:solidFill>
                  <a:prstClr val="black"/>
                </a:solidFill>
                <a:effectLst/>
                <a:uLnTx/>
                <a:uFillTx/>
                <a:latin typeface="Arial"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endParaRPr>
          </a:p>
        </p:txBody>
      </p:sp>
    </p:spTree>
    <p:extLst>
      <p:ext uri="{BB962C8B-B14F-4D97-AF65-F5344CB8AC3E}">
        <p14:creationId xmlns:p14="http://schemas.microsoft.com/office/powerpoint/2010/main" val="777907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http://www.3gpp.org/hetnet/</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B33FC4F-196B-4CCD-A50A-82A126B31A9D}" type="slidenum">
              <a:rPr kumimoji="0" lang="zh-TW" altLang="en-US" sz="1200" b="0" i="0" u="none" strike="noStrike" kern="1200" cap="none" spc="0" normalizeH="0" baseline="0" noProof="0" smtClean="0">
                <a:ln>
                  <a:noFill/>
                </a:ln>
                <a:solidFill>
                  <a:prstClr val="black"/>
                </a:solidFill>
                <a:effectLst/>
                <a:uLnTx/>
                <a:uFillTx/>
                <a:latin typeface="Arial"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endParaRPr>
          </a:p>
        </p:txBody>
      </p:sp>
    </p:spTree>
    <p:extLst>
      <p:ext uri="{BB962C8B-B14F-4D97-AF65-F5344CB8AC3E}">
        <p14:creationId xmlns:p14="http://schemas.microsoft.com/office/powerpoint/2010/main" val="2797852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rgbClr val="FF0000"/>
                </a:solidFill>
                <a:effectLst/>
                <a:latin typeface="+mn-lt"/>
                <a:ea typeface="+mn-ea"/>
                <a:cs typeface="+mn-cs"/>
              </a:rPr>
              <a:t>Cell Range Extension (CRE):</a:t>
            </a:r>
            <a:r>
              <a:rPr lang="zh-TW" altLang="zh-TW" sz="1200" kern="1200" dirty="0" smtClean="0">
                <a:solidFill>
                  <a:srgbClr val="FF0000"/>
                </a:solidFill>
                <a:effectLst/>
                <a:latin typeface="+mn-lt"/>
                <a:ea typeface="+mn-ea"/>
                <a:cs typeface="+mn-cs"/>
              </a:rPr>
              <a:t>增加</a:t>
            </a:r>
            <a:r>
              <a:rPr lang="en-US" altLang="zh-TW" sz="1200" kern="1200" dirty="0" smtClean="0">
                <a:solidFill>
                  <a:srgbClr val="FF0000"/>
                </a:solidFill>
                <a:effectLst/>
                <a:latin typeface="+mn-lt"/>
                <a:ea typeface="+mn-ea"/>
                <a:cs typeface="+mn-cs"/>
              </a:rPr>
              <a:t>(offset)</a:t>
            </a:r>
            <a:r>
              <a:rPr lang="zh-TW" altLang="zh-TW" sz="1200" kern="1200" dirty="0" smtClean="0">
                <a:solidFill>
                  <a:srgbClr val="FF0000"/>
                </a:solidFill>
                <a:effectLst/>
                <a:latin typeface="+mn-lt"/>
                <a:ea typeface="+mn-ea"/>
                <a:cs typeface="+mn-cs"/>
              </a:rPr>
              <a:t>容許值讓小細胞的切換不會那麼快</a:t>
            </a:r>
            <a:r>
              <a:rPr lang="zh-TW" altLang="en-US" sz="1200" kern="1200" dirty="0" smtClean="0">
                <a:solidFill>
                  <a:srgbClr val="FF0000"/>
                </a:solidFill>
                <a:effectLst/>
                <a:latin typeface="+mn-lt"/>
                <a:ea typeface="+mn-ea"/>
                <a:cs typeface="+mn-cs"/>
              </a:rPr>
              <a:t>，</a:t>
            </a:r>
            <a:r>
              <a:rPr lang="zh-TW" altLang="zh-TW" sz="1200" kern="1200" dirty="0" smtClean="0">
                <a:solidFill>
                  <a:srgbClr val="FF0000"/>
                </a:solidFill>
                <a:effectLst/>
                <a:latin typeface="+mn-lt"/>
                <a:ea typeface="+mn-ea"/>
                <a:cs typeface="+mn-cs"/>
              </a:rPr>
              <a:t>但是</a:t>
            </a:r>
            <a:r>
              <a:rPr lang="zh-TW" altLang="en-US" sz="1200" kern="1200" dirty="0" smtClean="0">
                <a:solidFill>
                  <a:srgbClr val="FF0000"/>
                </a:solidFill>
                <a:effectLst/>
                <a:latin typeface="+mn-lt"/>
                <a:ea typeface="+mn-ea"/>
                <a:cs typeface="+mn-cs"/>
              </a:rPr>
              <a:t>負面影響就是</a:t>
            </a:r>
            <a:r>
              <a:rPr lang="zh-TW" altLang="zh-TW" sz="1200" kern="1200" dirty="0" smtClean="0">
                <a:solidFill>
                  <a:srgbClr val="FF0000"/>
                </a:solidFill>
                <a:effectLst/>
                <a:latin typeface="+mn-lt"/>
                <a:ea typeface="+mn-ea"/>
                <a:cs typeface="+mn-cs"/>
              </a:rPr>
              <a:t>較容易產生干擾的現象。</a:t>
            </a:r>
          </a:p>
          <a:p>
            <a:endParaRPr lang="en-US" altLang="zh-TW" dirty="0" smtClean="0"/>
          </a:p>
          <a:p>
            <a:r>
              <a:rPr lang="zh-TW" altLang="zh-TW" sz="1200" kern="1200" dirty="0" smtClean="0">
                <a:solidFill>
                  <a:srgbClr val="FF0000"/>
                </a:solidFill>
                <a:effectLst/>
                <a:latin typeface="+mn-lt"/>
                <a:ea typeface="+mn-ea"/>
                <a:cs typeface="+mn-cs"/>
              </a:rPr>
              <a:t>在異質性網路中，</a:t>
            </a:r>
            <a:r>
              <a:rPr lang="en-US" altLang="zh-TW" sz="1200" kern="1200" dirty="0" smtClean="0">
                <a:solidFill>
                  <a:srgbClr val="FF0000"/>
                </a:solidFill>
                <a:effectLst/>
                <a:latin typeface="+mn-lt"/>
                <a:ea typeface="+mn-ea"/>
                <a:cs typeface="+mn-cs"/>
              </a:rPr>
              <a:t>SSDL(uplink)</a:t>
            </a:r>
            <a:r>
              <a:rPr lang="zh-TW" altLang="zh-TW" sz="1200" kern="1200" dirty="0" smtClean="0">
                <a:solidFill>
                  <a:srgbClr val="FF0000"/>
                </a:solidFill>
                <a:effectLst/>
                <a:latin typeface="+mn-lt"/>
                <a:ea typeface="+mn-ea"/>
                <a:cs typeface="+mn-cs"/>
              </a:rPr>
              <a:t>與</a:t>
            </a:r>
            <a:r>
              <a:rPr lang="en-US" altLang="zh-TW" sz="1200" kern="1200" dirty="0" smtClean="0">
                <a:solidFill>
                  <a:srgbClr val="FF0000"/>
                </a:solidFill>
                <a:effectLst/>
                <a:latin typeface="+mn-lt"/>
                <a:ea typeface="+mn-ea"/>
                <a:cs typeface="+mn-cs"/>
              </a:rPr>
              <a:t>PLUL(downlink)</a:t>
            </a:r>
            <a:r>
              <a:rPr lang="zh-TW" altLang="zh-TW" sz="1200" kern="1200" dirty="0" smtClean="0">
                <a:solidFill>
                  <a:srgbClr val="FF0000"/>
                </a:solidFill>
                <a:effectLst/>
                <a:latin typeface="+mn-lt"/>
                <a:ea typeface="+mn-ea"/>
                <a:cs typeface="+mn-cs"/>
              </a:rPr>
              <a:t>並不再同一個位置。</a:t>
            </a:r>
          </a:p>
          <a:p>
            <a:r>
              <a:rPr lang="zh-TW" altLang="zh-TW" sz="1200" kern="1200" dirty="0" smtClean="0">
                <a:solidFill>
                  <a:srgbClr val="FF0000"/>
                </a:solidFill>
                <a:effectLst/>
                <a:latin typeface="+mn-lt"/>
                <a:ea typeface="+mn-ea"/>
                <a:cs typeface="+mn-cs"/>
              </a:rPr>
              <a:t>在異質性網路規劃中，最主要的問題是要確保小細胞能服務足夠的使用者。</a:t>
            </a:r>
            <a:endParaRPr lang="en-US" altLang="zh-TW" sz="1200" kern="1200" dirty="0" smtClean="0">
              <a:solidFill>
                <a:srgbClr val="FF0000"/>
              </a:solidFill>
              <a:effectLst/>
              <a:latin typeface="+mn-lt"/>
              <a:ea typeface="+mn-ea"/>
              <a:cs typeface="+mn-cs"/>
            </a:endParaRPr>
          </a:p>
          <a:p>
            <a:endParaRPr lang="en-US" altLang="zh-TW" sz="1200" kern="1200" dirty="0" smtClean="0">
              <a:solidFill>
                <a:srgbClr val="FF0000"/>
              </a:solidFill>
              <a:effectLst/>
              <a:latin typeface="+mn-lt"/>
              <a:ea typeface="+mn-ea"/>
              <a:cs typeface="+mn-cs"/>
            </a:endParaRPr>
          </a:p>
          <a:p>
            <a:r>
              <a:rPr lang="zh-TW" altLang="en-US" sz="1200" kern="1200" dirty="0" smtClean="0">
                <a:solidFill>
                  <a:srgbClr val="FF0000"/>
                </a:solidFill>
                <a:effectLst/>
                <a:latin typeface="+mn-lt"/>
                <a:ea typeface="+mn-ea"/>
                <a:cs typeface="+mn-cs"/>
              </a:rPr>
              <a:t>資料來源 </a:t>
            </a:r>
            <a:r>
              <a:rPr lang="en-US" altLang="zh-TW" sz="1200" kern="1200" dirty="0" smtClean="0">
                <a:solidFill>
                  <a:srgbClr val="FF0000"/>
                </a:solidFill>
                <a:effectLst/>
                <a:latin typeface="+mn-lt"/>
                <a:ea typeface="+mn-ea"/>
                <a:cs typeface="+mn-cs"/>
              </a:rPr>
              <a:t>:</a:t>
            </a:r>
            <a:r>
              <a:rPr lang="zh-TW" altLang="en-US" sz="1200" kern="1200" dirty="0" smtClean="0">
                <a:solidFill>
                  <a:srgbClr val="FF0000"/>
                </a:solidFill>
                <a:effectLst/>
                <a:latin typeface="+mn-lt"/>
                <a:ea typeface="+mn-ea"/>
                <a:cs typeface="+mn-cs"/>
              </a:rPr>
              <a:t> </a:t>
            </a:r>
            <a:r>
              <a:rPr lang="en-US" altLang="zh-TW" sz="1200" kern="1200" dirty="0" smtClean="0">
                <a:solidFill>
                  <a:srgbClr val="FF0000"/>
                </a:solidFill>
                <a:effectLst/>
                <a:latin typeface="+mn-lt"/>
                <a:ea typeface="+mn-ea"/>
                <a:cs typeface="+mn-cs"/>
              </a:rPr>
              <a:t>http://www.3gpp.org/hetnet</a:t>
            </a:r>
            <a:endParaRPr lang="zh-TW" altLang="zh-TW" sz="1200" kern="1200" dirty="0" smtClean="0">
              <a:solidFill>
                <a:srgbClr val="FF0000"/>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99389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u="none" strike="noStrike" kern="1200" baseline="0" dirty="0" smtClean="0">
                <a:solidFill>
                  <a:schemeClr val="tx1"/>
                </a:solidFill>
                <a:latin typeface="+mn-lt"/>
                <a:ea typeface="+mn-ea"/>
                <a:cs typeface="+mn-cs"/>
              </a:rPr>
              <a:t>與大型基地台用戶相互干擾的問題，</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一旦大型基地台的用戶靠近毫微微基地台時，兩者的訊號就有可能互相干擾，尤其是在大細胞邊緣處更為嚴重。</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其次是相鄰毫微微基地台彼此干擾的問題，因為這類基地台的佈建通常不需要事先規劃 </a:t>
            </a:r>
            <a:r>
              <a:rPr lang="en-US" altLang="zh-TW" sz="1200" b="0" i="0" u="none" strike="noStrike" kern="1200" baseline="0" dirty="0" smtClean="0">
                <a:solidFill>
                  <a:schemeClr val="tx1"/>
                </a:solidFill>
                <a:latin typeface="+mn-lt"/>
                <a:ea typeface="+mn-ea"/>
                <a:cs typeface="+mn-cs"/>
              </a:rPr>
              <a:t>(cell planning)</a:t>
            </a:r>
            <a:r>
              <a:rPr lang="zh-TW" altLang="en-US" sz="1200" b="0" i="0" u="none" strike="noStrike" kern="1200" baseline="0" dirty="0" smtClean="0">
                <a:solidFill>
                  <a:schemeClr val="tx1"/>
                </a:solidFill>
                <a:latin typeface="+mn-lt"/>
                <a:ea typeface="+mn-ea"/>
                <a:cs typeface="+mn-cs"/>
              </a:rPr>
              <a:t>，</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因此干擾的情形一旦發生，就會需要一套自我組織 </a:t>
            </a:r>
            <a:r>
              <a:rPr lang="en-US" altLang="zh-TW" sz="1200" b="0" i="0" u="none" strike="noStrike" kern="1200" baseline="0" dirty="0" smtClean="0">
                <a:solidFill>
                  <a:schemeClr val="tx1"/>
                </a:solidFill>
                <a:latin typeface="+mn-lt"/>
                <a:ea typeface="+mn-ea"/>
                <a:cs typeface="+mn-cs"/>
              </a:rPr>
              <a:t>(self-organizing) </a:t>
            </a:r>
            <a:r>
              <a:rPr lang="zh-TW" altLang="en-US" sz="1200" b="0" i="0" u="none" strike="noStrike" kern="1200" baseline="0" dirty="0" smtClean="0">
                <a:solidFill>
                  <a:schemeClr val="tx1"/>
                </a:solidFill>
                <a:latin typeface="+mn-lt"/>
                <a:ea typeface="+mn-ea"/>
                <a:cs typeface="+mn-cs"/>
              </a:rPr>
              <a:t>的功能相互協調。</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另外還有換手、佈建、控制等細節問題需要進一步解決，才能讓毫微微基地台發揮最大的效能。</a:t>
            </a:r>
            <a:endParaRPr lang="en-US" altLang="zh-TW" sz="1200" b="0" i="0" u="none" strike="noStrike" kern="1200" baseline="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a:t>
            </a:r>
            <a:r>
              <a:rPr lang="zh-TW" altLang="en-US" dirty="0" smtClean="0"/>
              <a:t>以上敘述來源：</a:t>
            </a:r>
            <a:r>
              <a:rPr lang="en-US" altLang="zh-TW" dirty="0" smtClean="0"/>
              <a:t>http://std-share.itri.org.tw/Content/Files/Share/Files/LTE</a:t>
            </a:r>
            <a:r>
              <a:rPr lang="zh-TW" altLang="en-US" dirty="0" smtClean="0"/>
              <a:t>現況與發展報告</a:t>
            </a:r>
            <a:r>
              <a:rPr lang="en-US" altLang="zh-TW" dirty="0" smtClean="0"/>
              <a:t>.pdf</a:t>
            </a:r>
            <a:r>
              <a:rPr lang="zh-TW" altLang="en-US" dirty="0" smtClean="0"/>
              <a:t>     </a:t>
            </a:r>
            <a:r>
              <a:rPr lang="en-US" altLang="zh-TW" dirty="0" smtClean="0"/>
              <a:t>LTE (Long Term Evolution)/4G </a:t>
            </a:r>
            <a:r>
              <a:rPr lang="zh-TW" altLang="en-US" dirty="0" smtClean="0"/>
              <a:t>發展現況     工研院資通所工程組長 </a:t>
            </a:r>
            <a:r>
              <a:rPr lang="en-US" altLang="zh-TW" dirty="0" smtClean="0"/>
              <a:t>/ </a:t>
            </a:r>
            <a:r>
              <a:rPr lang="zh-TW" altLang="en-US" dirty="0" smtClean="0"/>
              <a:t>陳逸萍</a:t>
            </a:r>
            <a:r>
              <a:rPr lang="en-US" altLang="zh-TW"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B33FC4F-196B-4CCD-A50A-82A126B31A9D}" type="slidenum">
              <a:rPr kumimoji="0" lang="zh-TW" altLang="en-US" sz="1200" b="0" i="0" u="none" strike="noStrike" kern="1200" cap="none" spc="0" normalizeH="0" baseline="0" noProof="0" smtClean="0">
                <a:ln>
                  <a:noFill/>
                </a:ln>
                <a:solidFill>
                  <a:prstClr val="black"/>
                </a:solidFill>
                <a:effectLst/>
                <a:uLnTx/>
                <a:uFillTx/>
                <a:latin typeface="Arial"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endParaRPr>
          </a:p>
        </p:txBody>
      </p:sp>
    </p:spTree>
    <p:extLst>
      <p:ext uri="{BB962C8B-B14F-4D97-AF65-F5344CB8AC3E}">
        <p14:creationId xmlns:p14="http://schemas.microsoft.com/office/powerpoint/2010/main" val="3186157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3GPP release 8</a:t>
            </a:r>
            <a:r>
              <a:rPr lang="zh-TW" altLang="en-US" sz="1200" b="0" i="0" kern="1200" dirty="0" smtClean="0">
                <a:solidFill>
                  <a:schemeClr val="tx1"/>
                </a:solidFill>
                <a:effectLst/>
                <a:latin typeface="+mn-lt"/>
                <a:ea typeface="+mn-ea"/>
                <a:cs typeface="+mn-cs"/>
              </a:rPr>
              <a:t>時提出</a:t>
            </a:r>
            <a:r>
              <a:rPr lang="en-US" altLang="zh-TW" sz="1200" b="0" i="0" kern="1200" dirty="0" smtClean="0">
                <a:solidFill>
                  <a:schemeClr val="tx1"/>
                </a:solidFill>
                <a:effectLst/>
                <a:latin typeface="+mn-lt"/>
                <a:ea typeface="+mn-ea"/>
                <a:cs typeface="+mn-cs"/>
              </a:rPr>
              <a:t>Inter-cell interference coordination(ICIC) </a:t>
            </a:r>
            <a:r>
              <a:rPr lang="zh-TW" altLang="en-US" sz="1200" b="0" i="0" kern="1200" dirty="0" smtClean="0">
                <a:solidFill>
                  <a:schemeClr val="tx1"/>
                </a:solidFill>
                <a:effectLst/>
                <a:latin typeface="+mn-lt"/>
                <a:ea typeface="+mn-ea"/>
                <a:cs typeface="+mn-cs"/>
              </a:rPr>
              <a:t>解決方案，目的在解決上述的基地台邊緣干擾問題。解決方式是利用</a:t>
            </a:r>
            <a:r>
              <a:rPr lang="en-US" altLang="zh-TW" sz="1200" b="0" i="0" kern="1200" dirty="0" err="1" smtClean="0">
                <a:solidFill>
                  <a:schemeClr val="tx1"/>
                </a:solidFill>
                <a:effectLst/>
                <a:latin typeface="+mn-lt"/>
                <a:ea typeface="+mn-ea"/>
                <a:cs typeface="+mn-cs"/>
              </a:rPr>
              <a:t>eNodeB</a:t>
            </a:r>
            <a:r>
              <a:rPr lang="zh-TW" altLang="en-US" sz="1200" b="0" i="0" kern="1200" dirty="0" smtClean="0">
                <a:solidFill>
                  <a:schemeClr val="tx1"/>
                </a:solidFill>
                <a:effectLst/>
                <a:latin typeface="+mn-lt"/>
                <a:ea typeface="+mn-ea"/>
                <a:cs typeface="+mn-cs"/>
              </a:rPr>
              <a:t>與</a:t>
            </a:r>
            <a:r>
              <a:rPr lang="en-US" altLang="zh-TW" sz="1200" b="0" i="0" kern="1200" dirty="0" err="1" smtClean="0">
                <a:solidFill>
                  <a:schemeClr val="tx1"/>
                </a:solidFill>
                <a:effectLst/>
                <a:latin typeface="+mn-lt"/>
                <a:ea typeface="+mn-ea"/>
                <a:cs typeface="+mn-cs"/>
              </a:rPr>
              <a:t>eNodeB</a:t>
            </a:r>
            <a:r>
              <a:rPr lang="zh-TW" altLang="en-US" sz="1200" b="0" i="0" kern="1200" dirty="0" smtClean="0">
                <a:solidFill>
                  <a:schemeClr val="tx1"/>
                </a:solidFill>
                <a:effectLst/>
                <a:latin typeface="+mn-lt"/>
                <a:ea typeface="+mn-ea"/>
                <a:cs typeface="+mn-cs"/>
              </a:rPr>
              <a:t>之間的</a:t>
            </a:r>
            <a:r>
              <a:rPr lang="en-US" altLang="zh-TW" sz="1200" b="0" i="0" kern="1200" dirty="0" smtClean="0">
                <a:solidFill>
                  <a:schemeClr val="tx1"/>
                </a:solidFill>
                <a:effectLst/>
                <a:latin typeface="+mn-lt"/>
                <a:ea typeface="+mn-ea"/>
                <a:cs typeface="+mn-cs"/>
              </a:rPr>
              <a:t>X2</a:t>
            </a:r>
            <a:r>
              <a:rPr lang="zh-TW" altLang="en-US" sz="1200" b="0" i="0" kern="1200" dirty="0" smtClean="0">
                <a:solidFill>
                  <a:schemeClr val="tx1"/>
                </a:solidFill>
                <a:effectLst/>
                <a:latin typeface="+mn-lt"/>
                <a:ea typeface="+mn-ea"/>
                <a:cs typeface="+mn-cs"/>
              </a:rPr>
              <a:t>去協同溝通資源。但僅限於降低</a:t>
            </a:r>
            <a:r>
              <a:rPr lang="en-US" altLang="zh-TW" sz="1200" b="0" i="0" kern="1200" dirty="0" smtClean="0">
                <a:solidFill>
                  <a:schemeClr val="tx1"/>
                </a:solidFill>
                <a:effectLst/>
                <a:latin typeface="+mn-lt"/>
                <a:ea typeface="+mn-ea"/>
                <a:cs typeface="+mn-cs"/>
              </a:rPr>
              <a:t>traffic Channel</a:t>
            </a:r>
            <a:r>
              <a:rPr lang="zh-TW" altLang="en-US" sz="1200" b="0" i="0" kern="1200" dirty="0" smtClean="0">
                <a:solidFill>
                  <a:schemeClr val="tx1"/>
                </a:solidFill>
                <a:effectLst/>
                <a:latin typeface="+mn-lt"/>
                <a:ea typeface="+mn-ea"/>
                <a:cs typeface="+mn-cs"/>
              </a:rPr>
              <a:t>的干擾，而沒有對</a:t>
            </a:r>
            <a:r>
              <a:rPr lang="en-US" altLang="zh-TW" sz="1200" b="0" i="0" kern="1200" dirty="0" smtClean="0">
                <a:solidFill>
                  <a:schemeClr val="tx1"/>
                </a:solidFill>
                <a:effectLst/>
                <a:latin typeface="+mn-lt"/>
                <a:ea typeface="+mn-ea"/>
                <a:cs typeface="+mn-cs"/>
              </a:rPr>
              <a:t>control channel</a:t>
            </a:r>
            <a:r>
              <a:rPr lang="zh-TW" altLang="en-US" sz="1200" b="0" i="0" kern="1200" dirty="0" smtClean="0">
                <a:solidFill>
                  <a:schemeClr val="tx1"/>
                </a:solidFill>
                <a:effectLst/>
                <a:latin typeface="+mn-lt"/>
                <a:ea typeface="+mn-ea"/>
                <a:cs typeface="+mn-cs"/>
              </a:rPr>
              <a:t>處理 </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資料來源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http://xdxdd.blogspot.com/2012/10/lte-icicinter-cell-interference.html</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1941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altLang="zh-TW" sz="1200" b="0" i="0" kern="1200" dirty="0" smtClean="0">
                <a:solidFill>
                  <a:srgbClr val="FF0000"/>
                </a:solidFill>
                <a:latin typeface="+mn-lt"/>
                <a:ea typeface="+mn-ea"/>
                <a:cs typeface="+mn-cs"/>
              </a:rPr>
              <a:t>ICIC (Inter-cell Interference Coordination)</a:t>
            </a:r>
          </a:p>
          <a:p>
            <a:pPr fontAlgn="base"/>
            <a:r>
              <a:rPr lang="en-US" altLang="zh-TW" sz="1200" b="0" i="0" kern="1200" dirty="0" smtClean="0">
                <a:solidFill>
                  <a:srgbClr val="FF0000"/>
                </a:solidFill>
                <a:latin typeface="+mn-lt"/>
                <a:ea typeface="+mn-ea"/>
                <a:cs typeface="+mn-cs"/>
              </a:rPr>
              <a:t>-</a:t>
            </a:r>
            <a:r>
              <a:rPr lang="zh-TW" altLang="en-US" sz="1200" b="0" i="0" kern="1200" dirty="0" smtClean="0">
                <a:solidFill>
                  <a:srgbClr val="FF0000"/>
                </a:solidFill>
                <a:latin typeface="+mn-lt"/>
                <a:ea typeface="+mn-ea"/>
                <a:cs typeface="+mn-cs"/>
              </a:rPr>
              <a:t>兩者傳輸時間相互錯開</a:t>
            </a:r>
          </a:p>
          <a:p>
            <a:pPr fontAlgn="base"/>
            <a:endParaRPr lang="en-US" altLang="zh-TW" sz="1200" b="0" i="0" kern="1200" dirty="0" smtClean="0">
              <a:solidFill>
                <a:schemeClr val="tx1"/>
              </a:solidFill>
              <a:latin typeface="+mn-lt"/>
              <a:ea typeface="+mn-ea"/>
              <a:cs typeface="+mn-cs"/>
            </a:endParaRPr>
          </a:p>
          <a:p>
            <a:pPr fontAlgn="base"/>
            <a:endParaRPr lang="en-US" altLang="zh-TW" sz="1200" b="0" i="0" kern="1200" dirty="0" smtClean="0">
              <a:solidFill>
                <a:schemeClr val="tx1"/>
              </a:solidFill>
              <a:latin typeface="+mn-lt"/>
              <a:ea typeface="+mn-ea"/>
              <a:cs typeface="+mn-cs"/>
            </a:endParaRPr>
          </a:p>
          <a:p>
            <a:pPr fontAlgn="base"/>
            <a:r>
              <a:rPr lang="en-US" altLang="zh-TW" sz="1200" b="0" i="0" kern="1200" dirty="0" smtClean="0">
                <a:solidFill>
                  <a:schemeClr val="tx1"/>
                </a:solidFill>
                <a:latin typeface="+mn-lt"/>
                <a:ea typeface="+mn-ea"/>
                <a:cs typeface="+mn-cs"/>
              </a:rPr>
              <a:t>ICIC was introduced in R8. The </a:t>
            </a:r>
            <a:r>
              <a:rPr lang="en-US" altLang="zh-TW" sz="1200" b="0" i="0" kern="1200" dirty="0" err="1" smtClean="0">
                <a:solidFill>
                  <a:schemeClr val="tx1"/>
                </a:solidFill>
                <a:latin typeface="+mn-lt"/>
                <a:ea typeface="+mn-ea"/>
                <a:cs typeface="+mn-cs"/>
              </a:rPr>
              <a:t>eNBs</a:t>
            </a:r>
            <a:r>
              <a:rPr lang="en-US" altLang="zh-TW" sz="1200" b="0" i="0" kern="1200" dirty="0" smtClean="0">
                <a:solidFill>
                  <a:schemeClr val="tx1"/>
                </a:solidFill>
                <a:latin typeface="+mn-lt"/>
                <a:ea typeface="+mn-ea"/>
                <a:cs typeface="+mn-cs"/>
              </a:rPr>
              <a:t> can communicate using ICIC via the X2 interface to mitigate inter-cell interference for UEs at the cell edge. The X2AP message used for this is called “Load Information”. See Figure 5. Through the “Load Information” message an </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can inform </a:t>
            </a:r>
            <a:r>
              <a:rPr lang="en-US" altLang="zh-TW" sz="1200" b="0" i="0" kern="1200" dirty="0" err="1" smtClean="0">
                <a:solidFill>
                  <a:schemeClr val="tx1"/>
                </a:solidFill>
                <a:latin typeface="+mn-lt"/>
                <a:ea typeface="+mn-ea"/>
                <a:cs typeface="+mn-cs"/>
              </a:rPr>
              <a:t>neighbouring</a:t>
            </a:r>
            <a:r>
              <a:rPr lang="en-US" altLang="zh-TW" sz="1200" b="0" i="0" kern="1200" dirty="0" smtClean="0">
                <a:solidFill>
                  <a:schemeClr val="tx1"/>
                </a:solidFill>
                <a:latin typeface="+mn-lt"/>
                <a:ea typeface="+mn-ea"/>
                <a:cs typeface="+mn-cs"/>
              </a:rPr>
              <a:t> </a:t>
            </a:r>
            <a:r>
              <a:rPr lang="en-US" altLang="zh-TW" sz="1200" b="0" i="0" kern="1200" dirty="0" err="1" smtClean="0">
                <a:solidFill>
                  <a:schemeClr val="tx1"/>
                </a:solidFill>
                <a:latin typeface="+mn-lt"/>
                <a:ea typeface="+mn-ea"/>
                <a:cs typeface="+mn-cs"/>
              </a:rPr>
              <a:t>eNBs</a:t>
            </a:r>
            <a:r>
              <a:rPr lang="en-US" altLang="zh-TW" sz="1200" b="0" i="0" kern="1200" dirty="0" smtClean="0">
                <a:solidFill>
                  <a:schemeClr val="tx1"/>
                </a:solidFill>
                <a:latin typeface="+mn-lt"/>
                <a:ea typeface="+mn-ea"/>
                <a:cs typeface="+mn-cs"/>
              </a:rPr>
              <a:t> about: UL interference level per Physical Resource Block (PRB);  UL PRBs that are allocated to cell edge UEs, and hence are sensitive to UL interference; and if DL </a:t>
            </a:r>
            <a:r>
              <a:rPr lang="en-US" altLang="zh-TW" sz="1200" b="0" i="0" kern="1200" dirty="0" err="1" smtClean="0">
                <a:solidFill>
                  <a:schemeClr val="tx1"/>
                </a:solidFill>
                <a:latin typeface="+mn-lt"/>
                <a:ea typeface="+mn-ea"/>
                <a:cs typeface="+mn-cs"/>
              </a:rPr>
              <a:t>Tx</a:t>
            </a:r>
            <a:r>
              <a:rPr lang="en-US" altLang="zh-TW" sz="1200" b="0" i="0" kern="1200" dirty="0" smtClean="0">
                <a:solidFill>
                  <a:schemeClr val="tx1"/>
                </a:solidFill>
                <a:latin typeface="+mn-lt"/>
                <a:ea typeface="+mn-ea"/>
                <a:cs typeface="+mn-cs"/>
              </a:rPr>
              <a:t> power is higher or lower than a set threshold value. The </a:t>
            </a:r>
            <a:r>
              <a:rPr lang="en-US" altLang="zh-TW" sz="1200" b="0" i="0" kern="1200" dirty="0" err="1" smtClean="0">
                <a:solidFill>
                  <a:schemeClr val="tx1"/>
                </a:solidFill>
                <a:latin typeface="+mn-lt"/>
                <a:ea typeface="+mn-ea"/>
                <a:cs typeface="+mn-cs"/>
              </a:rPr>
              <a:t>eNBs</a:t>
            </a:r>
            <a:r>
              <a:rPr lang="en-US" altLang="zh-TW" sz="1200" b="0" i="0" kern="1200" dirty="0" smtClean="0">
                <a:solidFill>
                  <a:schemeClr val="tx1"/>
                </a:solidFill>
                <a:latin typeface="+mn-lt"/>
                <a:ea typeface="+mn-ea"/>
                <a:cs typeface="+mn-cs"/>
              </a:rPr>
              <a:t> receiving these messages can use the received information to optimize scheduling for UEs at cell edges.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http://www.3gpp.org/hetnet/</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83876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3GPP release 10</a:t>
            </a:r>
            <a:r>
              <a:rPr lang="zh-TW" altLang="en-US" sz="1200" b="0" i="0" kern="1200" dirty="0" smtClean="0">
                <a:solidFill>
                  <a:schemeClr val="tx1"/>
                </a:solidFill>
                <a:effectLst/>
                <a:latin typeface="+mn-lt"/>
                <a:ea typeface="+mn-ea"/>
                <a:cs typeface="+mn-cs"/>
              </a:rPr>
              <a:t>時，提出了</a:t>
            </a:r>
            <a:r>
              <a:rPr lang="en-US" altLang="zh-TW" sz="1200" b="0" i="0" kern="1200" dirty="0" err="1" smtClean="0">
                <a:solidFill>
                  <a:schemeClr val="tx1"/>
                </a:solidFill>
                <a:effectLst/>
                <a:latin typeface="+mn-lt"/>
                <a:ea typeface="+mn-ea"/>
                <a:cs typeface="+mn-cs"/>
              </a:rPr>
              <a:t>eICIC</a:t>
            </a:r>
            <a:r>
              <a:rPr lang="zh-TW" altLang="en-US" sz="1200" b="0" i="0" kern="1200" dirty="0" smtClean="0">
                <a:solidFill>
                  <a:schemeClr val="tx1"/>
                </a:solidFill>
                <a:effectLst/>
                <a:latin typeface="+mn-lt"/>
                <a:ea typeface="+mn-ea"/>
                <a:cs typeface="+mn-cs"/>
              </a:rPr>
              <a:t>，也就是增強型的</a:t>
            </a:r>
            <a:r>
              <a:rPr lang="en-US" altLang="zh-TW" sz="1200" b="0" i="0" kern="1200" dirty="0" err="1" smtClean="0">
                <a:solidFill>
                  <a:schemeClr val="tx1"/>
                </a:solidFill>
                <a:effectLst/>
                <a:latin typeface="+mn-lt"/>
                <a:ea typeface="+mn-ea"/>
                <a:cs typeface="+mn-cs"/>
              </a:rPr>
              <a:t>eICIC</a:t>
            </a:r>
            <a:r>
              <a:rPr lang="zh-TW" altLang="en-US" sz="1200" b="0" i="0" kern="1200" dirty="0" smtClean="0">
                <a:solidFill>
                  <a:schemeClr val="tx1"/>
                </a:solidFill>
                <a:effectLst/>
                <a:latin typeface="+mn-lt"/>
                <a:ea typeface="+mn-ea"/>
                <a:cs typeface="+mn-cs"/>
              </a:rPr>
              <a:t>。最主要是解決</a:t>
            </a:r>
            <a:r>
              <a:rPr lang="en-US" altLang="zh-TW" sz="1200" b="0" i="0" kern="1200" dirty="0" err="1" smtClean="0">
                <a:solidFill>
                  <a:schemeClr val="tx1"/>
                </a:solidFill>
                <a:effectLst/>
                <a:latin typeface="+mn-lt"/>
                <a:ea typeface="+mn-ea"/>
                <a:cs typeface="+mn-cs"/>
              </a:rPr>
              <a:t>HetNet</a:t>
            </a:r>
            <a:r>
              <a:rPr lang="en-US" altLang="zh-TW" sz="1200" b="0" i="0" kern="1200" dirty="0" smtClean="0">
                <a:solidFill>
                  <a:schemeClr val="tx1"/>
                </a:solidFill>
                <a:effectLst/>
                <a:latin typeface="+mn-lt"/>
                <a:ea typeface="+mn-ea"/>
                <a:cs typeface="+mn-cs"/>
              </a:rPr>
              <a:t>(Heterogeneous Networks) interference</a:t>
            </a:r>
            <a:r>
              <a:rPr lang="zh-TW" altLang="en-US" sz="1200" b="0" i="0" kern="1200" dirty="0" smtClean="0">
                <a:solidFill>
                  <a:schemeClr val="tx1"/>
                </a:solidFill>
                <a:effectLst/>
                <a:latin typeface="+mn-lt"/>
                <a:ea typeface="+mn-ea"/>
                <a:cs typeface="+mn-cs"/>
              </a:rPr>
              <a:t>，也就是異質網路的干擾，但重點是，同時降低</a:t>
            </a:r>
            <a:r>
              <a:rPr lang="en-US" altLang="zh-TW" sz="1200" b="0" i="0" kern="1200" dirty="0" smtClean="0">
                <a:solidFill>
                  <a:schemeClr val="tx1"/>
                </a:solidFill>
                <a:effectLst/>
                <a:latin typeface="+mn-lt"/>
                <a:ea typeface="+mn-ea"/>
                <a:cs typeface="+mn-cs"/>
              </a:rPr>
              <a:t>traffic channel</a:t>
            </a:r>
            <a:r>
              <a:rPr lang="zh-TW" altLang="en-US" sz="1200" b="0" i="0" kern="1200" dirty="0" smtClean="0">
                <a:solidFill>
                  <a:schemeClr val="tx1"/>
                </a:solidFill>
                <a:effectLst/>
                <a:latin typeface="+mn-lt"/>
                <a:ea typeface="+mn-ea"/>
                <a:cs typeface="+mn-cs"/>
              </a:rPr>
              <a:t>及</a:t>
            </a:r>
            <a:r>
              <a:rPr lang="en-US" altLang="zh-TW" sz="1200" b="0" i="0" kern="1200" dirty="0" smtClean="0">
                <a:solidFill>
                  <a:schemeClr val="tx1"/>
                </a:solidFill>
                <a:effectLst/>
                <a:latin typeface="+mn-lt"/>
                <a:ea typeface="+mn-ea"/>
                <a:cs typeface="+mn-cs"/>
              </a:rPr>
              <a:t>control channel</a:t>
            </a:r>
            <a:r>
              <a:rPr lang="zh-TW" altLang="en-US" sz="1200" b="0" i="0" kern="1200" dirty="0" smtClean="0">
                <a:solidFill>
                  <a:schemeClr val="tx1"/>
                </a:solidFill>
                <a:effectLst/>
                <a:latin typeface="+mn-lt"/>
                <a:ea typeface="+mn-ea"/>
                <a:cs typeface="+mn-cs"/>
              </a:rPr>
              <a:t>的干擾，才會比較有效。如果是</a:t>
            </a:r>
            <a:r>
              <a:rPr lang="en-US" altLang="zh-TW" sz="1200" b="0" i="0" kern="1200" dirty="0" smtClean="0">
                <a:solidFill>
                  <a:schemeClr val="tx1"/>
                </a:solidFill>
                <a:effectLst/>
                <a:latin typeface="+mn-lt"/>
                <a:ea typeface="+mn-ea"/>
                <a:cs typeface="+mn-cs"/>
              </a:rPr>
              <a:t>macro cell</a:t>
            </a:r>
            <a:r>
              <a:rPr lang="zh-TW" altLang="en-US" sz="1200" b="0" i="0" kern="1200" dirty="0" smtClean="0">
                <a:solidFill>
                  <a:schemeClr val="tx1"/>
                </a:solidFill>
                <a:effectLst/>
                <a:latin typeface="+mn-lt"/>
                <a:ea typeface="+mn-ea"/>
                <a:cs typeface="+mn-cs"/>
              </a:rPr>
              <a:t>使用</a:t>
            </a:r>
            <a:r>
              <a:rPr lang="en-US" altLang="zh-TW" sz="1200" b="0" i="0" kern="1200" dirty="0" smtClean="0">
                <a:solidFill>
                  <a:schemeClr val="tx1"/>
                </a:solidFill>
                <a:effectLst/>
                <a:latin typeface="+mn-lt"/>
                <a:ea typeface="+mn-ea"/>
                <a:cs typeface="+mn-cs"/>
              </a:rPr>
              <a:t>X2</a:t>
            </a:r>
            <a:r>
              <a:rPr lang="zh-TW" altLang="en-US" sz="1200" b="0" i="0" kern="1200" dirty="0" smtClean="0">
                <a:solidFill>
                  <a:schemeClr val="tx1"/>
                </a:solidFill>
                <a:effectLst/>
                <a:latin typeface="+mn-lt"/>
                <a:ea typeface="+mn-ea"/>
                <a:cs typeface="+mn-cs"/>
              </a:rPr>
              <a:t>去設定，而</a:t>
            </a:r>
            <a:r>
              <a:rPr lang="en-US" altLang="zh-TW" sz="1200" b="0" i="0" kern="1200" dirty="0" err="1" smtClean="0">
                <a:solidFill>
                  <a:schemeClr val="tx1"/>
                </a:solidFill>
                <a:effectLst/>
                <a:latin typeface="+mn-lt"/>
                <a:ea typeface="+mn-ea"/>
                <a:cs typeface="+mn-cs"/>
              </a:rPr>
              <a:t>femto</a:t>
            </a:r>
            <a:r>
              <a:rPr lang="zh-TW" altLang="en-US" sz="1200" b="0" i="0" kern="1200" dirty="0" smtClean="0">
                <a:solidFill>
                  <a:schemeClr val="tx1"/>
                </a:solidFill>
                <a:effectLst/>
                <a:latin typeface="+mn-lt"/>
                <a:ea typeface="+mn-ea"/>
                <a:cs typeface="+mn-cs"/>
              </a:rPr>
              <a:t>則是使用</a:t>
            </a:r>
            <a:r>
              <a:rPr lang="en-US" altLang="zh-TW" sz="1200" b="0" i="0" kern="1200" dirty="0" smtClean="0">
                <a:solidFill>
                  <a:schemeClr val="tx1"/>
                </a:solidFill>
                <a:effectLst/>
                <a:latin typeface="+mn-lt"/>
                <a:ea typeface="+mn-ea"/>
                <a:cs typeface="+mn-cs"/>
              </a:rPr>
              <a:t>OAM</a:t>
            </a:r>
            <a:r>
              <a:rPr lang="zh-TW" altLang="en-US" sz="1200" b="0" i="0" kern="1200" dirty="0" smtClean="0">
                <a:solidFill>
                  <a:schemeClr val="tx1"/>
                </a:solidFill>
                <a:effectLst/>
                <a:latin typeface="+mn-lt"/>
                <a:ea typeface="+mn-ea"/>
                <a:cs typeface="+mn-cs"/>
              </a:rPr>
              <a:t>去設定。 </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資料來源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http://xdxdd.blogspot.com/2012/10/lte-icicinter-cell-interference.html</a:t>
            </a:r>
            <a:endParaRPr lang="zh-TW" altLang="en-US"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3536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sz="1200" b="1" kern="1200" dirty="0" smtClean="0">
                <a:solidFill>
                  <a:schemeClr val="tx1"/>
                </a:solidFill>
                <a:effectLst/>
                <a:latin typeface="+mn-lt"/>
                <a:ea typeface="+mn-ea"/>
                <a:cs typeface="+mn-cs"/>
              </a:rPr>
              <a:t>Enhanced ICIC (</a:t>
            </a:r>
            <a:r>
              <a:rPr lang="en-US" altLang="zh-TW" sz="1200" b="1" kern="1200" dirty="0" err="1" smtClean="0">
                <a:solidFill>
                  <a:schemeClr val="tx1"/>
                </a:solidFill>
                <a:effectLst/>
                <a:latin typeface="+mn-lt"/>
                <a:ea typeface="+mn-ea"/>
                <a:cs typeface="+mn-cs"/>
              </a:rPr>
              <a:t>eICIC</a:t>
            </a:r>
            <a:r>
              <a:rPr lang="en-US" altLang="zh-TW" sz="1200" b="1" kern="1200" dirty="0" smtClean="0">
                <a:solidFill>
                  <a:schemeClr val="tx1"/>
                </a:solidFill>
                <a:effectLst/>
                <a:latin typeface="+mn-lt"/>
                <a:ea typeface="+mn-ea"/>
                <a:cs typeface="+mn-cs"/>
              </a:rPr>
              <a:t>)</a:t>
            </a:r>
            <a:endParaRPr lang="zh-TW" altLang="zh-TW" sz="1200" kern="1200" dirty="0" smtClean="0">
              <a:solidFill>
                <a:schemeClr val="tx1"/>
              </a:solidFill>
              <a:effectLst/>
              <a:latin typeface="+mn-lt"/>
              <a:ea typeface="+mn-ea"/>
              <a:cs typeface="+mn-cs"/>
            </a:endParaRPr>
          </a:p>
          <a:p>
            <a:endParaRPr lang="en-US" altLang="zh-TW" sz="1200" b="0" i="0" kern="1200" dirty="0" smtClean="0">
              <a:solidFill>
                <a:schemeClr val="tx1"/>
              </a:solidFill>
              <a:latin typeface="+mn-lt"/>
              <a:ea typeface="+mn-ea"/>
              <a:cs typeface="+mn-cs"/>
            </a:endParaRPr>
          </a:p>
          <a:p>
            <a:endParaRPr lang="en-US" altLang="zh-TW" sz="1200" b="0" i="0" kern="1200" dirty="0" smtClean="0">
              <a:solidFill>
                <a:schemeClr val="tx1"/>
              </a:solidFill>
              <a:latin typeface="+mn-lt"/>
              <a:ea typeface="+mn-ea"/>
              <a:cs typeface="+mn-cs"/>
            </a:endParaRPr>
          </a:p>
          <a:p>
            <a:r>
              <a:rPr lang="en-US" altLang="zh-TW" sz="1200" b="0" i="0" kern="1200" dirty="0" smtClean="0">
                <a:solidFill>
                  <a:schemeClr val="tx1"/>
                </a:solidFill>
                <a:latin typeface="+mn-lt"/>
                <a:ea typeface="+mn-ea"/>
                <a:cs typeface="+mn-cs"/>
              </a:rPr>
              <a:t>ICIC has evolved to better support heterogeneous network deployments -- especially interference control for DL control channels. Enhanced ICIC (</a:t>
            </a:r>
            <a:r>
              <a:rPr lang="en-US" altLang="zh-TW" sz="1200" b="0" i="0" kern="1200" dirty="0" err="1" smtClean="0">
                <a:solidFill>
                  <a:schemeClr val="tx1"/>
                </a:solidFill>
                <a:latin typeface="+mn-lt"/>
                <a:ea typeface="+mn-ea"/>
                <a:cs typeface="+mn-cs"/>
              </a:rPr>
              <a:t>eICIC</a:t>
            </a:r>
            <a:r>
              <a:rPr lang="en-US" altLang="zh-TW" sz="1200" b="0" i="0" kern="1200" dirty="0" smtClean="0">
                <a:solidFill>
                  <a:schemeClr val="tx1"/>
                </a:solidFill>
                <a:latin typeface="+mn-lt"/>
                <a:ea typeface="+mn-ea"/>
                <a:cs typeface="+mn-cs"/>
              </a:rPr>
              <a:t>) was introduced in LTE R10. The major change is the addition of time domain ICIC, realized through use of Almost Blank </a:t>
            </a:r>
            <a:r>
              <a:rPr lang="en-US" altLang="zh-TW" sz="1200" b="0" i="0" kern="1200" dirty="0" err="1" smtClean="0">
                <a:solidFill>
                  <a:schemeClr val="tx1"/>
                </a:solidFill>
                <a:latin typeface="+mn-lt"/>
                <a:ea typeface="+mn-ea"/>
                <a:cs typeface="+mn-cs"/>
              </a:rPr>
              <a:t>Subframes</a:t>
            </a:r>
            <a:r>
              <a:rPr lang="en-US" altLang="zh-TW" sz="1200" b="0" i="0" kern="1200" dirty="0" smtClean="0">
                <a:solidFill>
                  <a:schemeClr val="tx1"/>
                </a:solidFill>
                <a:latin typeface="+mn-lt"/>
                <a:ea typeface="+mn-ea"/>
                <a:cs typeface="+mn-cs"/>
              </a:rPr>
              <a:t> (ABS). ABS includes only control channels and cell-specific reference signals, no user data, and is transmitted with reduced power. When </a:t>
            </a:r>
            <a:r>
              <a:rPr lang="en-US" altLang="zh-TW" sz="1200" b="0" i="0" kern="1200" dirty="0" err="1" smtClean="0">
                <a:solidFill>
                  <a:schemeClr val="tx1"/>
                </a:solidFill>
                <a:latin typeface="+mn-lt"/>
                <a:ea typeface="+mn-ea"/>
                <a:cs typeface="+mn-cs"/>
              </a:rPr>
              <a:t>eICIC</a:t>
            </a:r>
            <a:r>
              <a:rPr lang="en-US" altLang="zh-TW" sz="1200" b="0" i="0" kern="1200" dirty="0" smtClean="0">
                <a:solidFill>
                  <a:schemeClr val="tx1"/>
                </a:solidFill>
                <a:latin typeface="+mn-lt"/>
                <a:ea typeface="+mn-ea"/>
                <a:cs typeface="+mn-cs"/>
              </a:rPr>
              <a:t> is used, the macro-</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will transmit ABS according to a semi-static pattern. During these </a:t>
            </a:r>
            <a:r>
              <a:rPr lang="en-US" altLang="zh-TW" sz="1200" b="0" i="0" kern="1200" dirty="0" err="1" smtClean="0">
                <a:solidFill>
                  <a:schemeClr val="tx1"/>
                </a:solidFill>
                <a:latin typeface="+mn-lt"/>
                <a:ea typeface="+mn-ea"/>
                <a:cs typeface="+mn-cs"/>
              </a:rPr>
              <a:t>subframes</a:t>
            </a:r>
            <a:r>
              <a:rPr lang="en-US" altLang="zh-TW" sz="1200" b="0" i="0" kern="1200" dirty="0" smtClean="0">
                <a:solidFill>
                  <a:schemeClr val="tx1"/>
                </a:solidFill>
                <a:latin typeface="+mn-lt"/>
                <a:ea typeface="+mn-ea"/>
                <a:cs typeface="+mn-cs"/>
              </a:rPr>
              <a:t>, UEs at the edge, typically in the CRE region of small cells, can receive DL information, both control and user data. The macro-</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will inform the </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in the small cell about the ABS pattern. See Figure 6.</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83594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載波聚合技術的好處在於可把零碎</a:t>
            </a:r>
            <a:r>
              <a:rPr lang="en-US" altLang="zh-TW" sz="1200" b="0" i="0" kern="1200" dirty="0" smtClean="0">
                <a:solidFill>
                  <a:schemeClr val="tx1"/>
                </a:solidFill>
                <a:effectLst/>
                <a:latin typeface="+mn-lt"/>
                <a:ea typeface="+mn-ea"/>
                <a:cs typeface="+mn-cs"/>
              </a:rPr>
              <a:t>(Fragmented)</a:t>
            </a:r>
            <a:r>
              <a:rPr lang="zh-TW" altLang="en-US" sz="1200" b="0" i="0" kern="1200" dirty="0" smtClean="0">
                <a:solidFill>
                  <a:schemeClr val="tx1"/>
                </a:solidFill>
                <a:effectLst/>
                <a:latin typeface="+mn-lt"/>
                <a:ea typeface="+mn-ea"/>
                <a:cs typeface="+mn-cs"/>
              </a:rPr>
              <a:t>、閒置的頻譜資源再利用，同時聚合沒有限定一定要採行對稱配置</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意指上行配置</a:t>
            </a:r>
            <a:r>
              <a:rPr lang="en-US" altLang="zh-TW" sz="1200" b="0" i="0" kern="1200" dirty="0" smtClean="0">
                <a:solidFill>
                  <a:schemeClr val="tx1"/>
                </a:solidFill>
                <a:effectLst/>
                <a:latin typeface="+mn-lt"/>
                <a:ea typeface="+mn-ea"/>
                <a:cs typeface="+mn-cs"/>
              </a:rPr>
              <a:t>10MHz</a:t>
            </a:r>
            <a:r>
              <a:rPr lang="zh-TW" altLang="en-US" sz="1200" b="0" i="0" kern="1200" dirty="0" smtClean="0">
                <a:solidFill>
                  <a:schemeClr val="tx1"/>
                </a:solidFill>
                <a:effectLst/>
                <a:latin typeface="+mn-lt"/>
                <a:ea typeface="+mn-ea"/>
                <a:cs typeface="+mn-cs"/>
              </a:rPr>
              <a:t>，下行就要跟著配置</a:t>
            </a:r>
            <a:r>
              <a:rPr lang="en-US" altLang="zh-TW" sz="1200" b="0" i="0" kern="1200" dirty="0" smtClean="0">
                <a:solidFill>
                  <a:schemeClr val="tx1"/>
                </a:solidFill>
                <a:effectLst/>
                <a:latin typeface="+mn-lt"/>
                <a:ea typeface="+mn-ea"/>
                <a:cs typeface="+mn-cs"/>
              </a:rPr>
              <a:t>10MHz)</a:t>
            </a:r>
            <a:r>
              <a:rPr lang="zh-TW" altLang="en-US" sz="1200" b="0" i="0" kern="1200" dirty="0" smtClean="0">
                <a:solidFill>
                  <a:schemeClr val="tx1"/>
                </a:solidFill>
                <a:effectLst/>
                <a:latin typeface="+mn-lt"/>
                <a:ea typeface="+mn-ea"/>
                <a:cs typeface="+mn-cs"/>
              </a:rPr>
              <a:t>，也沒有限定一定要同類型的雙工送收方式才能聚合，亦即可同時聚合分頻雙工</a:t>
            </a:r>
            <a:r>
              <a:rPr lang="en-US" altLang="zh-TW" sz="1200" b="0" i="0" kern="1200" dirty="0" smtClean="0">
                <a:solidFill>
                  <a:schemeClr val="tx1"/>
                </a:solidFill>
                <a:effectLst/>
                <a:latin typeface="+mn-lt"/>
                <a:ea typeface="+mn-ea"/>
                <a:cs typeface="+mn-cs"/>
              </a:rPr>
              <a:t>(FDD)</a:t>
            </a:r>
            <a:r>
              <a:rPr lang="zh-TW" altLang="en-US" sz="1200" b="0" i="0" kern="1200" dirty="0" smtClean="0">
                <a:solidFill>
                  <a:schemeClr val="tx1"/>
                </a:solidFill>
                <a:effectLst/>
                <a:latin typeface="+mn-lt"/>
                <a:ea typeface="+mn-ea"/>
                <a:cs typeface="+mn-cs"/>
              </a:rPr>
              <a:t>與分時雙工</a:t>
            </a:r>
            <a:r>
              <a:rPr lang="en-US" altLang="zh-TW" sz="1200" b="0" i="0" kern="1200" dirty="0" smtClean="0">
                <a:solidFill>
                  <a:schemeClr val="tx1"/>
                </a:solidFill>
                <a:effectLst/>
                <a:latin typeface="+mn-lt"/>
                <a:ea typeface="+mn-ea"/>
                <a:cs typeface="+mn-cs"/>
              </a:rPr>
              <a:t>(TDD)</a:t>
            </a:r>
            <a:r>
              <a:rPr lang="zh-TW" altLang="en-US" sz="1200" b="0" i="0" kern="1200" dirty="0" smtClean="0">
                <a:solidFill>
                  <a:schemeClr val="tx1"/>
                </a:solidFill>
                <a:effectLst/>
                <a:latin typeface="+mn-lt"/>
                <a:ea typeface="+mn-ea"/>
                <a:cs typeface="+mn-cs"/>
              </a:rPr>
              <a:t>的載波。就電信營運商的角度而言，徹底運用頻譜資源並靈活彈性配置頻段，將能創造更大的網路營運利益。</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資料來源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http://www.2cm.com.tw/technologyshow_content.asp?sn=1311050004</a:t>
            </a:r>
            <a:endParaRPr lang="zh-TW" altLang="en-US"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4188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latin typeface="+mn-ea"/>
              </a:rPr>
              <a:t>何謂小細胞</a:t>
            </a:r>
            <a:endParaRPr lang="zh-CN" altLang="en-US" sz="1200" b="1" dirty="0" smtClean="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chemeClr val="tx1">
                    <a:lumMod val="75000"/>
                    <a:lumOff val="25000"/>
                  </a:schemeClr>
                </a:solidFill>
                <a:latin typeface="+mn-ea"/>
              </a:rPr>
              <a:t>小細胞又稱為低功率</a:t>
            </a:r>
            <a:r>
              <a:rPr lang="zh-TW" altLang="en-US" sz="1200" dirty="0" smtClean="0"/>
              <a:t>小型基地站</a:t>
            </a:r>
            <a:r>
              <a:rPr lang="en-US" altLang="zh-TW" sz="1200" dirty="0" smtClean="0"/>
              <a:t>(Small Cell)</a:t>
            </a:r>
            <a:r>
              <a:rPr lang="zh-TW" altLang="en-US" sz="1200" dirty="0" smtClean="0"/>
              <a:t>，是一種低功率的無線接入節點，發射功率為</a:t>
            </a:r>
            <a:r>
              <a:rPr lang="en-US" altLang="zh-TW" sz="1200" dirty="0" smtClean="0"/>
              <a:t>10mW~10W</a:t>
            </a:r>
            <a:r>
              <a:rPr lang="zh-TW" altLang="en-US" sz="1200" dirty="0" smtClean="0"/>
              <a:t>，所涵蓋範圍由近至</a:t>
            </a:r>
            <a:r>
              <a:rPr lang="en-US" altLang="zh-TW" sz="1200" dirty="0" smtClean="0"/>
              <a:t>10</a:t>
            </a:r>
            <a:r>
              <a:rPr lang="zh-TW" altLang="en-US" sz="1200" dirty="0" smtClean="0"/>
              <a:t>公尺遠至</a:t>
            </a:r>
            <a:r>
              <a:rPr lang="en-US" altLang="zh-TW" sz="1200" dirty="0" smtClean="0"/>
              <a:t>1-2</a:t>
            </a:r>
            <a:r>
              <a:rPr lang="zh-TW" altLang="en-US" sz="1200" dirty="0" smtClean="0"/>
              <a:t>公里。</a:t>
            </a: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依照基站功率遞減依序列出，</a:t>
            </a:r>
            <a:r>
              <a:rPr lang="zh-TW" altLang="en-US" sz="1200" kern="1200" dirty="0" smtClean="0">
                <a:solidFill>
                  <a:schemeClr val="tx1"/>
                </a:solidFill>
                <a:effectLst/>
                <a:latin typeface="+mn-lt"/>
                <a:ea typeface="+mn-ea"/>
                <a:cs typeface="+mn-cs"/>
              </a:rPr>
              <a:t>以</a:t>
            </a:r>
            <a:r>
              <a:rPr lang="zh-TW" altLang="zh-TW" sz="1200" kern="1200" dirty="0" smtClean="0">
                <a:solidFill>
                  <a:schemeClr val="tx1"/>
                </a:solidFill>
                <a:effectLst/>
                <a:latin typeface="+mn-lt"/>
                <a:ea typeface="+mn-ea"/>
                <a:cs typeface="+mn-cs"/>
              </a:rPr>
              <a:t>細胞</a:t>
            </a:r>
            <a:r>
              <a:rPr lang="zh-TW" altLang="en-US" sz="1200" kern="1200" dirty="0" smtClean="0">
                <a:solidFill>
                  <a:schemeClr val="tx1"/>
                </a:solidFill>
                <a:effectLst/>
                <a:latin typeface="+mn-lt"/>
                <a:ea typeface="+mn-ea"/>
                <a:cs typeface="+mn-cs"/>
              </a:rPr>
              <a:t>大小的不同區分為</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macro-,micro-,pico-</a:t>
            </a:r>
            <a:r>
              <a:rPr lang="zh-TW" altLang="zh-TW" sz="1200" kern="1200" dirty="0" smtClean="0">
                <a:solidFill>
                  <a:schemeClr val="tx1"/>
                </a:solidFill>
                <a:effectLst/>
                <a:latin typeface="+mn-lt"/>
                <a:ea typeface="+mn-ea"/>
                <a:cs typeface="+mn-cs"/>
              </a:rPr>
              <a:t>及</a:t>
            </a:r>
            <a:r>
              <a:rPr lang="en-US" altLang="zh-TW" sz="1200" kern="1200" dirty="0" err="1" smtClean="0">
                <a:solidFill>
                  <a:schemeClr val="tx1"/>
                </a:solidFill>
                <a:effectLst/>
                <a:latin typeface="+mn-lt"/>
                <a:ea typeface="+mn-ea"/>
                <a:cs typeface="+mn-cs"/>
              </a:rPr>
              <a:t>femto</a:t>
            </a:r>
            <a:r>
              <a:rPr lang="en-US" altLang="zh-TW" sz="1200" kern="1200" dirty="0" smtClean="0">
                <a:solidFill>
                  <a:schemeClr val="tx1"/>
                </a:solidFill>
                <a:effectLst/>
                <a:latin typeface="+mn-lt"/>
                <a:ea typeface="+mn-ea"/>
                <a:cs typeface="+mn-cs"/>
              </a:rPr>
              <a:t>-cells</a:t>
            </a:r>
            <a:r>
              <a:rPr lang="zh-TW" altLang="zh-TW" sz="1200" kern="1200" dirty="0" smtClean="0">
                <a:solidFill>
                  <a:schemeClr val="tx1"/>
                </a:solidFill>
                <a:effectLst/>
                <a:latin typeface="+mn-lt"/>
                <a:ea typeface="+mn-ea"/>
                <a:cs typeface="+mn-cs"/>
              </a:rPr>
              <a:t>，不僅</a:t>
            </a:r>
            <a:r>
              <a:rPr lang="zh-TW" altLang="en-US" sz="1200" kern="1200" dirty="0" smtClean="0">
                <a:solidFill>
                  <a:schemeClr val="tx1"/>
                </a:solidFill>
                <a:effectLst/>
                <a:latin typeface="+mn-lt"/>
                <a:ea typeface="+mn-ea"/>
                <a:cs typeface="+mn-cs"/>
              </a:rPr>
              <a:t>如此也</a:t>
            </a:r>
            <a:r>
              <a:rPr lang="zh-TW" altLang="zh-TW" sz="1200" kern="1200" dirty="0" smtClean="0">
                <a:solidFill>
                  <a:schemeClr val="tx1"/>
                </a:solidFill>
                <a:effectLst/>
                <a:latin typeface="+mn-lt"/>
                <a:ea typeface="+mn-ea"/>
                <a:cs typeface="+mn-cs"/>
              </a:rPr>
              <a:t>取決於</a:t>
            </a:r>
            <a:r>
              <a:rPr lang="en-US" altLang="zh-TW" sz="1200" kern="1200" dirty="0" err="1" smtClean="0">
                <a:solidFill>
                  <a:schemeClr val="tx1"/>
                </a:solidFill>
                <a:effectLst/>
                <a:latin typeface="+mn-lt"/>
                <a:ea typeface="+mn-ea"/>
                <a:cs typeface="+mn-cs"/>
              </a:rPr>
              <a:t>eNB</a:t>
            </a:r>
            <a:r>
              <a:rPr lang="zh-TW" altLang="zh-TW" sz="1200" kern="1200" dirty="0" smtClean="0">
                <a:solidFill>
                  <a:schemeClr val="tx1"/>
                </a:solidFill>
                <a:effectLst/>
                <a:latin typeface="+mn-lt"/>
                <a:ea typeface="+mn-ea"/>
                <a:cs typeface="+mn-cs"/>
              </a:rPr>
              <a:t>功率對於天線位置及環境有所影響，例如室內和室外，農村和都市。</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資料來源：</a:t>
            </a:r>
            <a:r>
              <a:rPr lang="en-US" altLang="zh-TW" sz="1200" kern="1200" dirty="0" smtClean="0">
                <a:solidFill>
                  <a:schemeClr val="tx1"/>
                </a:solidFill>
                <a:effectLst/>
                <a:latin typeface="+mn-lt"/>
                <a:ea typeface="+mn-ea"/>
                <a:cs typeface="+mn-cs"/>
              </a:rPr>
              <a:t>http://www.3gpp.org/hetnet</a:t>
            </a:r>
          </a:p>
          <a:p>
            <a:pPr algn="just">
              <a:lnSpc>
                <a:spcPct val="150000"/>
              </a:lnSpc>
              <a:spcBef>
                <a:spcPts val="1800"/>
              </a:spcBef>
              <a:spcAft>
                <a:spcPts val="1800"/>
              </a:spcAft>
            </a:pPr>
            <a:r>
              <a:rPr lang="zh-TW" altLang="en-US" sz="1200" dirty="0" smtClean="0">
                <a:solidFill>
                  <a:schemeClr val="tx1">
                    <a:lumMod val="75000"/>
                    <a:lumOff val="25000"/>
                  </a:schemeClr>
                </a:solidFill>
                <a:latin typeface="+mn-ea"/>
              </a:rPr>
              <a:t>小細胞</a:t>
            </a:r>
            <a:r>
              <a:rPr lang="en-US" altLang="zh-TW" sz="1200" dirty="0" smtClean="0">
                <a:solidFill>
                  <a:schemeClr val="tx1">
                    <a:lumMod val="75000"/>
                    <a:lumOff val="25000"/>
                  </a:schemeClr>
                </a:solidFill>
                <a:latin typeface="+mn-ea"/>
              </a:rPr>
              <a:t>(Small Cell)</a:t>
            </a:r>
            <a:r>
              <a:rPr lang="zh-TW" altLang="en-US" sz="1200" dirty="0" smtClean="0">
                <a:solidFill>
                  <a:schemeClr val="tx1">
                    <a:lumMod val="75000"/>
                    <a:lumOff val="25000"/>
                  </a:schemeClr>
                </a:solidFill>
                <a:latin typeface="+mn-ea"/>
              </a:rPr>
              <a:t>主要是增加使用者熱點需求的容量，填充尚未被</a:t>
            </a:r>
            <a:r>
              <a:rPr lang="en-US" altLang="zh-TW" sz="1200" dirty="0" smtClean="0">
                <a:solidFill>
                  <a:schemeClr val="tx1">
                    <a:lumMod val="75000"/>
                    <a:lumOff val="25000"/>
                  </a:schemeClr>
                </a:solidFill>
                <a:latin typeface="+mn-ea"/>
              </a:rPr>
              <a:t>macro network</a:t>
            </a:r>
            <a:r>
              <a:rPr lang="zh-TW" altLang="en-US" sz="1200" dirty="0" smtClean="0">
                <a:solidFill>
                  <a:schemeClr val="tx1">
                    <a:lumMod val="75000"/>
                    <a:lumOff val="25000"/>
                  </a:schemeClr>
                </a:solidFill>
                <a:latin typeface="+mn-ea"/>
              </a:rPr>
              <a:t>涵蓋的死角區域 </a:t>
            </a:r>
            <a:r>
              <a:rPr lang="en-US" altLang="zh-TW" sz="1200" dirty="0" smtClean="0">
                <a:solidFill>
                  <a:schemeClr val="tx1">
                    <a:lumMod val="75000"/>
                    <a:lumOff val="25000"/>
                  </a:schemeClr>
                </a:solidFill>
                <a:latin typeface="+mn-ea"/>
              </a:rPr>
              <a:t>(</a:t>
            </a:r>
            <a:r>
              <a:rPr lang="zh-TW" altLang="en-US" sz="1200" dirty="0" smtClean="0">
                <a:solidFill>
                  <a:schemeClr val="tx1">
                    <a:lumMod val="75000"/>
                    <a:lumOff val="25000"/>
                  </a:schemeClr>
                </a:solidFill>
                <a:latin typeface="+mn-ea"/>
              </a:rPr>
              <a:t>包括：室內和室外</a:t>
            </a:r>
            <a:r>
              <a:rPr lang="en-US" altLang="zh-TW" sz="1200" dirty="0" smtClean="0">
                <a:solidFill>
                  <a:schemeClr val="tx1">
                    <a:lumMod val="75000"/>
                    <a:lumOff val="25000"/>
                  </a:schemeClr>
                </a:solidFill>
                <a:latin typeface="+mn-ea"/>
              </a:rPr>
              <a:t>)</a:t>
            </a:r>
            <a:r>
              <a:rPr lang="zh-TW" altLang="en-US" sz="1200" dirty="0" smtClean="0">
                <a:solidFill>
                  <a:schemeClr val="tx1">
                    <a:lumMod val="75000"/>
                    <a:lumOff val="25000"/>
                  </a:schemeClr>
                </a:solidFill>
                <a:latin typeface="+mn-ea"/>
              </a:rPr>
              <a:t>。它們藉由</a:t>
            </a:r>
            <a:r>
              <a:rPr lang="en-US" altLang="zh-TW" sz="1200" dirty="0" smtClean="0">
                <a:solidFill>
                  <a:schemeClr val="tx1">
                    <a:lumMod val="75000"/>
                    <a:lumOff val="25000"/>
                  </a:schemeClr>
                </a:solidFill>
                <a:latin typeface="+mn-ea"/>
              </a:rPr>
              <a:t>large macro-cells</a:t>
            </a:r>
            <a:r>
              <a:rPr lang="zh-TW" altLang="en-US" sz="1200" dirty="0" smtClean="0">
                <a:solidFill>
                  <a:schemeClr val="tx1">
                    <a:lumMod val="75000"/>
                    <a:lumOff val="25000"/>
                  </a:schemeClr>
                </a:solidFill>
                <a:latin typeface="+mn-ea"/>
              </a:rPr>
              <a:t>來增進網路效能和服務品質。</a:t>
            </a:r>
            <a:endParaRPr lang="en-US" altLang="zh-TW" sz="1200" dirty="0" smtClean="0">
              <a:solidFill>
                <a:schemeClr val="tx1">
                  <a:lumMod val="75000"/>
                  <a:lumOff val="25000"/>
                </a:schemeClr>
              </a:solidFill>
              <a:latin typeface="+mn-ea"/>
            </a:endParaRPr>
          </a:p>
          <a:p>
            <a:pPr algn="just">
              <a:lnSpc>
                <a:spcPct val="150000"/>
              </a:lnSpc>
              <a:spcBef>
                <a:spcPts val="1800"/>
              </a:spcBef>
              <a:spcAft>
                <a:spcPts val="1800"/>
              </a:spcAft>
            </a:pPr>
            <a:endParaRPr lang="en-US" altLang="zh-TW" sz="1200" dirty="0" smtClean="0">
              <a:solidFill>
                <a:schemeClr val="tx1">
                  <a:lumMod val="75000"/>
                  <a:lumOff val="25000"/>
                </a:schemeClr>
              </a:solidFill>
              <a:latin typeface="+mn-ea"/>
            </a:endParaRPr>
          </a:p>
          <a:p>
            <a:pPr algn="just">
              <a:lnSpc>
                <a:spcPct val="150000"/>
              </a:lnSpc>
              <a:spcBef>
                <a:spcPts val="1800"/>
              </a:spcBef>
              <a:spcAft>
                <a:spcPts val="1800"/>
              </a:spcAft>
            </a:pPr>
            <a:r>
              <a:rPr lang="zh-TW" altLang="en-US" sz="1200" kern="1200" dirty="0" smtClean="0">
                <a:solidFill>
                  <a:schemeClr val="tx1"/>
                </a:solidFill>
                <a:effectLst/>
                <a:latin typeface="+mn-lt"/>
                <a:ea typeface="+mn-ea"/>
                <a:cs typeface="+mn-cs"/>
              </a:rPr>
              <a:t>資料來源：</a:t>
            </a:r>
            <a:r>
              <a:rPr lang="en-US" altLang="zh-TW" sz="1200" kern="1200" dirty="0" smtClean="0">
                <a:solidFill>
                  <a:schemeClr val="tx1"/>
                </a:solidFill>
                <a:effectLst/>
                <a:latin typeface="+mn-lt"/>
                <a:ea typeface="+mn-ea"/>
                <a:cs typeface="+mn-cs"/>
              </a:rPr>
              <a:t>http://www.chinatimes.com/realtimenews/20180315001763-260410</a:t>
            </a:r>
            <a:endParaRPr lang="en-US" altLang="zh-TW" sz="1200" dirty="0" smtClean="0">
              <a:solidFill>
                <a:schemeClr val="tx1">
                  <a:lumMod val="75000"/>
                  <a:lumOff val="25000"/>
                </a:schemeClr>
              </a:solidFill>
              <a:latin typeface="+mn-ea"/>
            </a:endParaRPr>
          </a:p>
          <a:p>
            <a:pPr algn="just">
              <a:lnSpc>
                <a:spcPct val="150000"/>
              </a:lnSpc>
              <a:spcBef>
                <a:spcPts val="1800"/>
              </a:spcBef>
              <a:spcAft>
                <a:spcPts val="1800"/>
              </a:spcAft>
            </a:pPr>
            <a:r>
              <a:rPr lang="en-US" altLang="zh-TW" sz="1200" dirty="0" smtClean="0">
                <a:solidFill>
                  <a:schemeClr val="tx1">
                    <a:lumMod val="75000"/>
                    <a:lumOff val="25000"/>
                  </a:schemeClr>
                </a:solidFill>
                <a:latin typeface="+mn-ea"/>
              </a:rPr>
              <a:t>Small</a:t>
            </a:r>
            <a:r>
              <a:rPr lang="en-US" altLang="zh-TW" sz="1200" baseline="0" dirty="0" smtClean="0">
                <a:solidFill>
                  <a:schemeClr val="tx1">
                    <a:lumMod val="75000"/>
                    <a:lumOff val="25000"/>
                  </a:schemeClr>
                </a:solidFill>
                <a:latin typeface="+mn-ea"/>
              </a:rPr>
              <a:t> Cell </a:t>
            </a:r>
            <a:r>
              <a:rPr lang="zh-TW" altLang="en-US" sz="1200" baseline="0" dirty="0" smtClean="0">
                <a:solidFill>
                  <a:schemeClr val="tx1">
                    <a:lumMod val="75000"/>
                    <a:lumOff val="25000"/>
                  </a:schemeClr>
                </a:solidFill>
                <a:latin typeface="+mn-ea"/>
              </a:rPr>
              <a:t>是一種低功率無線接取的網路點，</a:t>
            </a:r>
            <a:r>
              <a:rPr lang="zh-TW" altLang="en-US" sz="1200" b="0" i="0" kern="1200" dirty="0" smtClean="0">
                <a:solidFill>
                  <a:schemeClr val="tx1"/>
                </a:solidFill>
                <a:effectLst/>
                <a:latin typeface="+mn-lt"/>
                <a:ea typeface="+mn-ea"/>
                <a:cs typeface="+mn-cs"/>
              </a:rPr>
              <a:t>在有執照頻譜及無需執照頻譜中皆可運作。</a:t>
            </a:r>
            <a:endParaRPr lang="en-US" altLang="zh-TW" sz="1200" b="0" i="0" kern="1200" dirty="0" smtClean="0">
              <a:solidFill>
                <a:schemeClr val="tx1"/>
              </a:solidFill>
              <a:effectLst/>
              <a:latin typeface="+mn-lt"/>
              <a:ea typeface="+mn-ea"/>
              <a:cs typeface="+mn-cs"/>
            </a:endParaRPr>
          </a:p>
          <a:p>
            <a:pPr algn="just">
              <a:lnSpc>
                <a:spcPct val="150000"/>
              </a:lnSpc>
              <a:spcBef>
                <a:spcPts val="1800"/>
              </a:spcBef>
              <a:spcAft>
                <a:spcPts val="1800"/>
              </a:spcAft>
            </a:pPr>
            <a:r>
              <a:rPr lang="zh-TW" altLang="en-US" sz="1200" b="0" i="0" kern="1200" dirty="0" smtClean="0">
                <a:solidFill>
                  <a:schemeClr val="tx1"/>
                </a:solidFill>
                <a:effectLst/>
                <a:latin typeface="+mn-lt"/>
                <a:ea typeface="+mn-ea"/>
                <a:cs typeface="+mn-cs"/>
              </a:rPr>
              <a:t>以</a:t>
            </a:r>
            <a:r>
              <a:rPr lang="en-US" altLang="zh-TW" sz="1200" b="0" i="0" kern="1200" dirty="0" smtClean="0">
                <a:solidFill>
                  <a:schemeClr val="tx1"/>
                </a:solidFill>
                <a:effectLst/>
                <a:latin typeface="+mn-lt"/>
                <a:ea typeface="+mn-ea"/>
                <a:cs typeface="+mn-cs"/>
              </a:rPr>
              <a:t>5G</a:t>
            </a:r>
            <a:r>
              <a:rPr lang="zh-TW" altLang="en-US" sz="1200" b="0" i="0" kern="1200" dirty="0" smtClean="0">
                <a:solidFill>
                  <a:schemeClr val="tx1"/>
                </a:solidFill>
                <a:effectLst/>
                <a:latin typeface="+mn-lt"/>
                <a:ea typeface="+mn-ea"/>
                <a:cs typeface="+mn-cs"/>
              </a:rPr>
              <a:t>連接新裝置來說，</a:t>
            </a:r>
            <a:r>
              <a:rPr lang="en-US" altLang="zh-TW" sz="1200" b="0" i="0" kern="1200" dirty="0" smtClean="0">
                <a:solidFill>
                  <a:schemeClr val="tx1"/>
                </a:solidFill>
                <a:effectLst/>
                <a:latin typeface="+mn-lt"/>
                <a:ea typeface="+mn-ea"/>
                <a:cs typeface="+mn-cs"/>
              </a:rPr>
              <a:t>Small Cell</a:t>
            </a:r>
            <a:r>
              <a:rPr lang="zh-TW" altLang="en-US" sz="1200" b="0" i="0" kern="1200" dirty="0" smtClean="0">
                <a:solidFill>
                  <a:schemeClr val="tx1"/>
                </a:solidFill>
                <a:effectLst/>
                <a:latin typeface="+mn-lt"/>
                <a:ea typeface="+mn-ea"/>
                <a:cs typeface="+mn-cs"/>
              </a:rPr>
              <a:t>體積小，部屬方便靈活，未來電信業者將透過</a:t>
            </a:r>
            <a:r>
              <a:rPr lang="en-US" altLang="zh-TW" sz="1200" b="0" i="0" kern="1200" dirty="0" smtClean="0">
                <a:solidFill>
                  <a:schemeClr val="tx1"/>
                </a:solidFill>
                <a:effectLst/>
                <a:latin typeface="+mn-lt"/>
                <a:ea typeface="+mn-ea"/>
                <a:cs typeface="+mn-cs"/>
              </a:rPr>
              <a:t>Small Cell</a:t>
            </a:r>
            <a:r>
              <a:rPr lang="zh-TW" altLang="en-US" sz="1200" b="0" i="0" kern="1200" dirty="0" smtClean="0">
                <a:solidFill>
                  <a:schemeClr val="tx1"/>
                </a:solidFill>
                <a:effectLst/>
                <a:latin typeface="+mn-lt"/>
                <a:ea typeface="+mn-ea"/>
                <a:cs typeface="+mn-cs"/>
              </a:rPr>
              <a:t>擴展範圍提升網路容量，</a:t>
            </a:r>
            <a:r>
              <a:rPr lang="en-US" altLang="zh-TW" sz="1200" b="0" i="0" kern="1200" dirty="0" smtClean="0">
                <a:solidFill>
                  <a:schemeClr val="tx1"/>
                </a:solidFill>
                <a:effectLst/>
                <a:latin typeface="+mn-lt"/>
                <a:ea typeface="+mn-ea"/>
                <a:cs typeface="+mn-cs"/>
              </a:rPr>
              <a:t>Small</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Cell</a:t>
            </a:r>
            <a:r>
              <a:rPr lang="zh-TW" altLang="en-US" sz="1200" b="0" i="0" kern="1200" dirty="0" smtClean="0">
                <a:solidFill>
                  <a:schemeClr val="tx1"/>
                </a:solidFill>
                <a:effectLst/>
                <a:latin typeface="+mn-lt"/>
                <a:ea typeface="+mn-ea"/>
                <a:cs typeface="+mn-cs"/>
              </a:rPr>
              <a:t>支援多頻多模，融合眾多免授權的方式，可以多以電信作為結合。</a:t>
            </a:r>
            <a:endParaRPr lang="zh-TW" altLang="en-US" sz="1200" dirty="0">
              <a:solidFill>
                <a:schemeClr val="tx1">
                  <a:lumMod val="75000"/>
                  <a:lumOff val="25000"/>
                </a:schemeClr>
              </a:solidFill>
              <a:latin typeface="+mn-ea"/>
            </a:endParaRPr>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12</a:t>
            </a:fld>
            <a:endParaRPr lang="zh-CN" altLang="en-US"/>
          </a:p>
        </p:txBody>
      </p:sp>
    </p:spTree>
    <p:extLst>
      <p:ext uri="{BB962C8B-B14F-4D97-AF65-F5344CB8AC3E}">
        <p14:creationId xmlns:p14="http://schemas.microsoft.com/office/powerpoint/2010/main" val="588029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rgbClr val="FF0000"/>
                </a:solidFill>
                <a:latin typeface="+mn-lt"/>
                <a:ea typeface="+mn-ea"/>
                <a:cs typeface="+mn-cs"/>
              </a:rPr>
              <a:t>Carrier Aggregation with cross-carrier scheduling</a:t>
            </a:r>
          </a:p>
          <a:p>
            <a:r>
              <a:rPr lang="en-US" altLang="zh-TW" sz="1200" b="0" i="0" kern="1200" dirty="0" smtClean="0">
                <a:solidFill>
                  <a:srgbClr val="FF0000"/>
                </a:solidFill>
                <a:latin typeface="+mn-lt"/>
                <a:ea typeface="+mn-ea"/>
                <a:cs typeface="+mn-cs"/>
              </a:rPr>
              <a:t>-</a:t>
            </a:r>
            <a:r>
              <a:rPr lang="zh-TW" altLang="en-US" sz="1200" b="0" i="0" kern="1200" dirty="0" smtClean="0">
                <a:solidFill>
                  <a:srgbClr val="FF0000"/>
                </a:solidFill>
                <a:latin typeface="+mn-lt"/>
                <a:ea typeface="+mn-ea"/>
                <a:cs typeface="+mn-cs"/>
              </a:rPr>
              <a:t>頻譜整合讓整個頻譜互相共享，能更妥善的使用。</a:t>
            </a:r>
          </a:p>
          <a:p>
            <a:endParaRPr lang="en-US" altLang="zh-TW" sz="1200" b="0" i="0" kern="1200" dirty="0" smtClean="0">
              <a:solidFill>
                <a:schemeClr val="tx1"/>
              </a:solidFill>
              <a:latin typeface="+mn-lt"/>
              <a:ea typeface="+mn-ea"/>
              <a:cs typeface="+mn-cs"/>
            </a:endParaRPr>
          </a:p>
          <a:p>
            <a:endParaRPr lang="en-US" altLang="zh-TW" sz="1200" b="0" i="0" kern="1200" dirty="0" smtClean="0">
              <a:solidFill>
                <a:schemeClr val="tx1"/>
              </a:solidFill>
              <a:latin typeface="+mn-lt"/>
              <a:ea typeface="+mn-ea"/>
              <a:cs typeface="+mn-cs"/>
            </a:endParaRPr>
          </a:p>
          <a:p>
            <a:r>
              <a:rPr lang="en-US" altLang="zh-TW" sz="1200" b="0" i="0" kern="1200" dirty="0" smtClean="0">
                <a:solidFill>
                  <a:schemeClr val="tx1"/>
                </a:solidFill>
                <a:latin typeface="+mn-lt"/>
                <a:ea typeface="+mn-ea"/>
                <a:cs typeface="+mn-cs"/>
              </a:rPr>
              <a:t>Carrier Aggregation (CA) is introduced in R10, with backward compatibility to R8, to increase the total bandwidth available to UEs and hence their maximum bitrates. When CA is used a number of R8 carriers, referred to as Component Carriers (CC), are aggregated and any CA-capable UE can be allocated resources on all CCs, while R8/R9 UEs can only be allocated resources on one CC. Cross-carrier scheduling is an important feature in heterogeneous networks. Using cross-carrier scheduling it is possible to map the Physical DL control channels (PDCCH) on different CCs in the large and small cells. See Figure 7. The PDCCH, carrying DL Control Information (DCI) with scheduling information, must be received by the UEs at the cell edge; PDCCH may be transmitted with higher power than the traffic channels. Hence, using different carriers for the PDCCH in the large and small cells reduces the risk of PDCCH interference.</a:t>
            </a:r>
          </a:p>
          <a:p>
            <a:endParaRPr lang="en-US" altLang="zh-TW" sz="1200" b="0" i="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http://www.3gpp.org/hetnet/</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97D9-CC8F-4533-AFFE-50E5E5F734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86345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From LTE R11 onwards it is possible to handle CA with CCs requiring different timing advance (TA); for example, combining CCs from </a:t>
            </a:r>
            <a:r>
              <a:rPr lang="en-US" altLang="zh-TW" sz="1200" b="0" i="0" kern="1200" dirty="0" err="1" smtClean="0">
                <a:solidFill>
                  <a:schemeClr val="tx1"/>
                </a:solidFill>
                <a:latin typeface="+mn-lt"/>
                <a:ea typeface="+mn-ea"/>
                <a:cs typeface="+mn-cs"/>
              </a:rPr>
              <a:t>eNBs</a:t>
            </a:r>
            <a:r>
              <a:rPr lang="en-US" altLang="zh-TW" sz="1200" b="0" i="0" kern="1200" dirty="0" smtClean="0">
                <a:solidFill>
                  <a:schemeClr val="tx1"/>
                </a:solidFill>
                <a:latin typeface="+mn-lt"/>
                <a:ea typeface="+mn-ea"/>
                <a:cs typeface="+mn-cs"/>
              </a:rPr>
              <a:t> with CCs from RRHs. See Figure 8.</a:t>
            </a:r>
          </a:p>
          <a:p>
            <a:endParaRPr lang="en-US" altLang="zh-TW" sz="1200" b="0" i="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http://www.3gpp.org/hetnet/</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D6B4E7-7BA1-417C-A31F-F9E38C68A587}" type="slidenum">
              <a:rPr kumimoji="0" lang="zh-TW" altLang="en-US" sz="1200" b="0" i="0" u="none" strike="noStrike" kern="1200" cap="none" spc="0" normalizeH="0" baseline="0" noProof="0" smtClean="0">
                <a:ln>
                  <a:noFill/>
                </a:ln>
                <a:solidFill>
                  <a:prstClr val="black"/>
                </a:solidFill>
                <a:effectLst/>
                <a:uLnTx/>
                <a:uFillTx/>
                <a:latin typeface="Arial"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TW" altLang="en-US" sz="1200" b="0"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endParaRPr>
          </a:p>
        </p:txBody>
      </p:sp>
    </p:spTree>
    <p:extLst>
      <p:ext uri="{BB962C8B-B14F-4D97-AF65-F5344CB8AC3E}">
        <p14:creationId xmlns:p14="http://schemas.microsoft.com/office/powerpoint/2010/main" val="503662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指的是多個基地台之間的協調，當一支手機進行電話撥打或上網，而該手機所處的位置是在兩個以上的基地台所共同覆蓋的區域，則基地台之間會相互協調由誰服務該手機</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稱為</a:t>
            </a:r>
            <a:r>
              <a:rPr lang="en-US" altLang="zh-TW" sz="1200" b="0" i="0" kern="1200" dirty="0" smtClean="0">
                <a:solidFill>
                  <a:schemeClr val="tx1"/>
                </a:solidFill>
                <a:effectLst/>
                <a:latin typeface="+mn-lt"/>
                <a:ea typeface="+mn-ea"/>
                <a:cs typeface="+mn-cs"/>
              </a:rPr>
              <a:t>Dynamic Cell Selection)</a:t>
            </a:r>
            <a:r>
              <a:rPr lang="zh-TW" altLang="en-US" sz="1200" b="0" i="0" kern="1200" dirty="0" smtClean="0">
                <a:solidFill>
                  <a:schemeClr val="tx1"/>
                </a:solidFill>
                <a:effectLst/>
                <a:latin typeface="+mn-lt"/>
                <a:ea typeface="+mn-ea"/>
                <a:cs typeface="+mn-cs"/>
              </a:rPr>
              <a:t>；經協調後，未工作的基地台可暫時降低發送功率，減少區域的重疊覆蓋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動態調整覆蓋面積、覆蓋邊界</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，使真正提供服務的基地台與手機間的干擾降低，以平順、快速完成傳輸。</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資料來源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http://www.2cm.com.tw/technologyshow_content.asp?sn=1311050004</a:t>
            </a:r>
            <a:endParaRPr lang="zh-TW" altLang="en-US" dirty="0" smtClean="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53</a:t>
            </a:fld>
            <a:endParaRPr lang="zh-CN" altLang="en-US"/>
          </a:p>
        </p:txBody>
      </p:sp>
    </p:spTree>
    <p:extLst>
      <p:ext uri="{BB962C8B-B14F-4D97-AF65-F5344CB8AC3E}">
        <p14:creationId xmlns:p14="http://schemas.microsoft.com/office/powerpoint/2010/main" val="3673798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latin typeface="+mn-lt"/>
                <a:ea typeface="+mn-ea"/>
                <a:cs typeface="+mn-cs"/>
              </a:rPr>
              <a:t>One way to ensure that a UE is using both the best DL and the best UL carrier in a heterogeneous network is to use </a:t>
            </a:r>
            <a:r>
              <a:rPr lang="en-US" altLang="zh-TW" sz="1200" b="0" i="0" kern="1200" dirty="0" err="1" smtClean="0">
                <a:solidFill>
                  <a:schemeClr val="tx1"/>
                </a:solidFill>
                <a:latin typeface="+mn-lt"/>
                <a:ea typeface="+mn-ea"/>
                <a:cs typeface="+mn-cs"/>
              </a:rPr>
              <a:t>CoMP</a:t>
            </a:r>
            <a:r>
              <a:rPr lang="en-US" altLang="zh-TW" sz="1200" b="0" i="0" kern="1200" dirty="0" smtClean="0">
                <a:solidFill>
                  <a:schemeClr val="tx1"/>
                </a:solidFill>
                <a:latin typeface="+mn-lt"/>
                <a:ea typeface="+mn-ea"/>
                <a:cs typeface="+mn-cs"/>
              </a:rPr>
              <a:t>, introduced in LTE R11. With </a:t>
            </a:r>
            <a:r>
              <a:rPr lang="en-US" altLang="zh-TW" sz="1200" b="0" i="0" kern="1200" dirty="0" err="1" smtClean="0">
                <a:solidFill>
                  <a:schemeClr val="tx1"/>
                </a:solidFill>
                <a:latin typeface="+mn-lt"/>
                <a:ea typeface="+mn-ea"/>
                <a:cs typeface="+mn-cs"/>
              </a:rPr>
              <a:t>CoMP</a:t>
            </a:r>
            <a:r>
              <a:rPr lang="en-US" altLang="zh-TW" sz="1200" b="0" i="0" kern="1200" dirty="0" smtClean="0">
                <a:solidFill>
                  <a:schemeClr val="tx1"/>
                </a:solidFill>
                <a:latin typeface="+mn-lt"/>
                <a:ea typeface="+mn-ea"/>
                <a:cs typeface="+mn-cs"/>
              </a:rPr>
              <a:t> a number of transmission/reception points (i.e. </a:t>
            </a:r>
            <a:r>
              <a:rPr lang="en-US" altLang="zh-TW" sz="1200" b="0" i="0" kern="1200" dirty="0" err="1" smtClean="0">
                <a:solidFill>
                  <a:schemeClr val="tx1"/>
                </a:solidFill>
                <a:latin typeface="+mn-lt"/>
                <a:ea typeface="+mn-ea"/>
                <a:cs typeface="+mn-cs"/>
              </a:rPr>
              <a:t>eNBs</a:t>
            </a:r>
            <a:r>
              <a:rPr lang="en-US" altLang="zh-TW" sz="1200" b="0" i="0" kern="1200" dirty="0" smtClean="0">
                <a:solidFill>
                  <a:schemeClr val="tx1"/>
                </a:solidFill>
                <a:latin typeface="+mn-lt"/>
                <a:ea typeface="+mn-ea"/>
                <a:cs typeface="+mn-cs"/>
              </a:rPr>
              <a:t>, RNs or RRHs) can be coordinated to provide service to a UE – for example, data can be transmitted at the same time in the same PRBs from more than one transmission point to one UE, or data can be received from one transmission point in one </a:t>
            </a:r>
            <a:r>
              <a:rPr lang="en-US" altLang="zh-TW" sz="1200" b="0" i="0" kern="1200" dirty="0" err="1" smtClean="0">
                <a:solidFill>
                  <a:schemeClr val="tx1"/>
                </a:solidFill>
                <a:latin typeface="+mn-lt"/>
                <a:ea typeface="+mn-ea"/>
                <a:cs typeface="+mn-cs"/>
              </a:rPr>
              <a:t>subframe</a:t>
            </a:r>
            <a:r>
              <a:rPr lang="en-US" altLang="zh-TW" sz="1200" b="0" i="0" kern="1200" dirty="0" smtClean="0">
                <a:solidFill>
                  <a:schemeClr val="tx1"/>
                </a:solidFill>
                <a:latin typeface="+mn-lt"/>
                <a:ea typeface="+mn-ea"/>
                <a:cs typeface="+mn-cs"/>
              </a:rPr>
              <a:t> and from another transmission point in the next </a:t>
            </a:r>
            <a:r>
              <a:rPr lang="en-US" altLang="zh-TW" sz="1200" b="0" i="0" kern="1200" dirty="0" err="1" smtClean="0">
                <a:solidFill>
                  <a:schemeClr val="tx1"/>
                </a:solidFill>
                <a:latin typeface="+mn-lt"/>
                <a:ea typeface="+mn-ea"/>
                <a:cs typeface="+mn-cs"/>
              </a:rPr>
              <a:t>subframe</a:t>
            </a:r>
            <a:r>
              <a:rPr lang="en-US" altLang="zh-TW" sz="1200" b="0" i="0" kern="1200" dirty="0" smtClean="0">
                <a:solidFill>
                  <a:schemeClr val="tx1"/>
                </a:solidFill>
                <a:latin typeface="+mn-lt"/>
                <a:ea typeface="+mn-ea"/>
                <a:cs typeface="+mn-cs"/>
              </a:rPr>
              <a:t>. </a:t>
            </a:r>
            <a:r>
              <a:rPr lang="en-US" altLang="zh-TW" sz="1200" b="0" i="0" kern="1200" dirty="0" err="1" smtClean="0">
                <a:solidFill>
                  <a:schemeClr val="tx1"/>
                </a:solidFill>
                <a:latin typeface="+mn-lt"/>
                <a:ea typeface="+mn-ea"/>
                <a:cs typeface="+mn-cs"/>
              </a:rPr>
              <a:t>CoMP</a:t>
            </a:r>
            <a:r>
              <a:rPr lang="en-US" altLang="zh-TW" sz="1200" b="0" i="0" kern="1200" dirty="0" smtClean="0">
                <a:solidFill>
                  <a:schemeClr val="tx1"/>
                </a:solidFill>
                <a:latin typeface="+mn-lt"/>
                <a:ea typeface="+mn-ea"/>
                <a:cs typeface="+mn-cs"/>
              </a:rPr>
              <a:t> can be used both in DL and UL. When </a:t>
            </a:r>
            <a:r>
              <a:rPr lang="en-US" altLang="zh-TW" sz="1200" b="0" i="0" kern="1200" dirty="0" err="1" smtClean="0">
                <a:solidFill>
                  <a:schemeClr val="tx1"/>
                </a:solidFill>
                <a:latin typeface="+mn-lt"/>
                <a:ea typeface="+mn-ea"/>
                <a:cs typeface="+mn-cs"/>
              </a:rPr>
              <a:t>CoMP</a:t>
            </a:r>
            <a:r>
              <a:rPr lang="en-US" altLang="zh-TW" sz="1200" b="0" i="0" kern="1200" dirty="0" smtClean="0">
                <a:solidFill>
                  <a:schemeClr val="tx1"/>
                </a:solidFill>
                <a:latin typeface="+mn-lt"/>
                <a:ea typeface="+mn-ea"/>
                <a:cs typeface="+mn-cs"/>
              </a:rPr>
              <a:t> is used in a heterogeneous network a number of macro-cells and small cells can be involved in data transmission to and from one UE. Especially useful in heterogeneous networks is the possibility for a UE in the cell range extension region to utilize the best UL in the small cell and the best DL in the macro-cell. See Figure 9. This, however, requires that the macro-</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and the base station in the small cell are synchronized, and most likely it will require a combination of macro-</a:t>
            </a:r>
            <a:r>
              <a:rPr lang="en-US" altLang="zh-TW" sz="1200" b="0" i="0" kern="1200" dirty="0" err="1" smtClean="0">
                <a:solidFill>
                  <a:schemeClr val="tx1"/>
                </a:solidFill>
                <a:latin typeface="+mn-lt"/>
                <a:ea typeface="+mn-ea"/>
                <a:cs typeface="+mn-cs"/>
              </a:rPr>
              <a:t>eNB</a:t>
            </a:r>
            <a:r>
              <a:rPr lang="en-US" altLang="zh-TW" sz="1200" b="0" i="0" kern="1200" dirty="0" smtClean="0">
                <a:solidFill>
                  <a:schemeClr val="tx1"/>
                </a:solidFill>
                <a:latin typeface="+mn-lt"/>
                <a:ea typeface="+mn-ea"/>
                <a:cs typeface="+mn-cs"/>
              </a:rPr>
              <a:t> with RRHs in the small cell.</a:t>
            </a:r>
          </a:p>
          <a:p>
            <a:endParaRPr lang="en-US" altLang="zh-TW" sz="1200" b="0" i="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http://www.3gpp.org/hetnet/</a:t>
            </a:r>
          </a:p>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54</a:t>
            </a:fld>
            <a:endParaRPr lang="zh-CN" altLang="en-US"/>
          </a:p>
        </p:txBody>
      </p:sp>
    </p:spTree>
    <p:extLst>
      <p:ext uri="{BB962C8B-B14F-4D97-AF65-F5344CB8AC3E}">
        <p14:creationId xmlns:p14="http://schemas.microsoft.com/office/powerpoint/2010/main" val="1944571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55</a:t>
            </a:fld>
            <a:endParaRPr lang="zh-CN" altLang="en-US"/>
          </a:p>
        </p:txBody>
      </p:sp>
    </p:spTree>
    <p:extLst>
      <p:ext uri="{BB962C8B-B14F-4D97-AF65-F5344CB8AC3E}">
        <p14:creationId xmlns:p14="http://schemas.microsoft.com/office/powerpoint/2010/main" val="253096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13</a:t>
            </a:fld>
            <a:endParaRPr lang="zh-CN" altLang="en-US"/>
          </a:p>
        </p:txBody>
      </p:sp>
    </p:spTree>
    <p:extLst>
      <p:ext uri="{BB962C8B-B14F-4D97-AF65-F5344CB8AC3E}">
        <p14:creationId xmlns:p14="http://schemas.microsoft.com/office/powerpoint/2010/main" val="676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err="1" smtClean="0">
                <a:solidFill>
                  <a:schemeClr val="tx1"/>
                </a:solidFill>
                <a:effectLst/>
                <a:latin typeface="+mn-lt"/>
                <a:ea typeface="+mn-ea"/>
                <a:cs typeface="+mn-cs"/>
              </a:rPr>
              <a:t>Femtocell</a:t>
            </a:r>
            <a:r>
              <a:rPr lang="zh-TW" altLang="zh-TW" sz="1200" kern="1200" dirty="0" smtClean="0">
                <a:solidFill>
                  <a:schemeClr val="tx1"/>
                </a:solidFill>
                <a:effectLst/>
                <a:latin typeface="+mn-lt"/>
                <a:ea typeface="+mn-ea"/>
                <a:cs typeface="+mn-cs"/>
              </a:rPr>
              <a:t>：低功耗，短距離的，包含</a:t>
            </a:r>
            <a:r>
              <a:rPr lang="zh-TW" altLang="en-US" sz="1200" kern="1200" dirty="0" smtClean="0">
                <a:solidFill>
                  <a:schemeClr val="tx1"/>
                </a:solidFill>
                <a:effectLst/>
                <a:latin typeface="+mn-lt"/>
                <a:ea typeface="+mn-ea"/>
                <a:cs typeface="+mn-cs"/>
              </a:rPr>
              <a:t>基地台</a:t>
            </a:r>
            <a:r>
              <a:rPr lang="zh-TW" altLang="zh-TW" sz="1200" kern="1200" dirty="0" smtClean="0">
                <a:solidFill>
                  <a:schemeClr val="tx1"/>
                </a:solidFill>
                <a:effectLst/>
                <a:latin typeface="+mn-lt"/>
                <a:ea typeface="+mn-ea"/>
                <a:cs typeface="+mn-cs"/>
              </a:rPr>
              <a:t>。主要特性包括</a:t>
            </a:r>
            <a:r>
              <a:rPr lang="en-US" altLang="zh-TW" sz="1200" kern="1200" dirty="0" smtClean="0">
                <a:solidFill>
                  <a:schemeClr val="tx1"/>
                </a:solidFill>
                <a:effectLst/>
                <a:latin typeface="+mn-lt"/>
                <a:ea typeface="+mn-ea"/>
                <a:cs typeface="+mn-cs"/>
              </a:rPr>
              <a:t>IP</a:t>
            </a:r>
            <a:r>
              <a:rPr lang="zh-TW" altLang="en-US" sz="1200" kern="1200" baseline="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backhaul</a:t>
            </a:r>
            <a:r>
              <a:rPr lang="zh-TW" altLang="zh-TW" sz="1200" kern="1200" dirty="0" smtClean="0">
                <a:solidFill>
                  <a:schemeClr val="tx1"/>
                </a:solidFill>
                <a:effectLst/>
                <a:latin typeface="+mn-lt"/>
                <a:ea typeface="+mn-ea"/>
                <a:cs typeface="+mn-cs"/>
              </a:rPr>
              <a:t>，自我優化，低功耗和易於部署。</a:t>
            </a:r>
          </a:p>
          <a:p>
            <a:r>
              <a:rPr lang="en-US" altLang="zh-TW" sz="1200" kern="1200" dirty="0" err="1" smtClean="0">
                <a:solidFill>
                  <a:schemeClr val="tx1"/>
                </a:solidFill>
                <a:effectLst/>
                <a:latin typeface="+mn-lt"/>
                <a:ea typeface="+mn-ea"/>
                <a:cs typeface="+mn-cs"/>
              </a:rPr>
              <a:t>Picocells</a:t>
            </a:r>
            <a:r>
              <a:rPr lang="zh-TW"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通常指低功率基地台，在企業或是公共區域內使用，也包刮室外的小細胞。</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Microcell</a:t>
            </a:r>
            <a:r>
              <a:rPr lang="zh-TW" altLang="zh-TW" sz="1200" kern="1200" dirty="0" smtClean="0">
                <a:solidFill>
                  <a:schemeClr val="tx1"/>
                </a:solidFill>
                <a:effectLst/>
                <a:latin typeface="+mn-lt"/>
                <a:ea typeface="+mn-ea"/>
                <a:cs typeface="+mn-cs"/>
              </a:rPr>
              <a:t>：室外短距離</a:t>
            </a:r>
            <a:r>
              <a:rPr lang="zh-TW" altLang="en-US" sz="1200" kern="1200" dirty="0" smtClean="0">
                <a:solidFill>
                  <a:schemeClr val="tx1"/>
                </a:solidFill>
                <a:effectLst/>
                <a:latin typeface="+mn-lt"/>
                <a:ea typeface="+mn-ea"/>
                <a:cs typeface="+mn-cs"/>
              </a:rPr>
              <a:t>基地台，</a:t>
            </a:r>
            <a:r>
              <a:rPr lang="zh-TW" altLang="zh-TW" sz="1200" kern="1200" dirty="0" smtClean="0">
                <a:solidFill>
                  <a:schemeClr val="tx1"/>
                </a:solidFill>
                <a:effectLst/>
                <a:latin typeface="+mn-lt"/>
                <a:ea typeface="+mn-ea"/>
                <a:cs typeface="+mn-cs"/>
              </a:rPr>
              <a:t>增強覆蓋室內和室外</a:t>
            </a:r>
            <a:r>
              <a:rPr lang="zh-TW" altLang="en-US" sz="1200" kern="1200" dirty="0" smtClean="0">
                <a:solidFill>
                  <a:schemeClr val="tx1"/>
                </a:solidFill>
                <a:effectLst/>
                <a:latin typeface="+mn-lt"/>
                <a:ea typeface="+mn-ea"/>
                <a:cs typeface="+mn-cs"/>
              </a:rPr>
              <a:t>使用者，用以補足</a:t>
            </a:r>
            <a:r>
              <a:rPr lang="en-US" altLang="zh-TW" sz="1200" kern="1200" dirty="0" smtClean="0">
                <a:solidFill>
                  <a:schemeClr val="tx1"/>
                </a:solidFill>
                <a:effectLst/>
                <a:latin typeface="+mn-lt"/>
                <a:ea typeface="+mn-ea"/>
                <a:cs typeface="+mn-cs"/>
              </a:rPr>
              <a:t>Macro</a:t>
            </a:r>
            <a:r>
              <a:rPr lang="zh-TW" altLang="en-US" sz="1200" kern="1200" dirty="0" smtClean="0">
                <a:solidFill>
                  <a:schemeClr val="tx1"/>
                </a:solidFill>
                <a:effectLst/>
                <a:latin typeface="+mn-lt"/>
                <a:ea typeface="+mn-ea"/>
                <a:cs typeface="+mn-cs"/>
              </a:rPr>
              <a:t>的覆蓋不足。</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Macro</a:t>
            </a:r>
            <a:r>
              <a:rPr lang="zh-TW"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高容量大都市地區的大型基地台，通常安裝在建築物牆壁上或是街道路燈上。</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資料來源 </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https://www.smallcellforum.org/</a:t>
            </a:r>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14</a:t>
            </a:fld>
            <a:endParaRPr lang="zh-CN" altLang="en-US"/>
          </a:p>
        </p:txBody>
      </p:sp>
    </p:spTree>
    <p:extLst>
      <p:ext uri="{BB962C8B-B14F-4D97-AF65-F5344CB8AC3E}">
        <p14:creationId xmlns:p14="http://schemas.microsoft.com/office/powerpoint/2010/main" val="58352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rgbClr val="FF0000"/>
                </a:solidFill>
                <a:effectLst/>
                <a:latin typeface="+mn-lt"/>
                <a:ea typeface="+mn-ea"/>
                <a:cs typeface="+mn-cs"/>
              </a:rPr>
              <a:t>Macro:</a:t>
            </a:r>
            <a:r>
              <a:rPr lang="zh-TW" altLang="zh-TW" sz="1200" kern="1200" dirty="0" smtClean="0">
                <a:solidFill>
                  <a:srgbClr val="FF0000"/>
                </a:solidFill>
                <a:effectLst/>
                <a:latin typeface="+mn-lt"/>
                <a:ea typeface="+mn-ea"/>
                <a:cs typeface="+mn-cs"/>
              </a:rPr>
              <a:t>較大型的基地台</a:t>
            </a:r>
            <a:endParaRPr lang="en-US" altLang="zh-TW" sz="1200" kern="1200" dirty="0" smtClean="0">
              <a:solidFill>
                <a:srgbClr val="FF0000"/>
              </a:solidFill>
              <a:effectLst/>
              <a:latin typeface="+mn-lt"/>
              <a:ea typeface="+mn-ea"/>
              <a:cs typeface="+mn-cs"/>
            </a:endParaRPr>
          </a:p>
          <a:p>
            <a:r>
              <a:rPr lang="en-US" altLang="zh-TW" sz="1200" kern="1200" dirty="0" smtClean="0">
                <a:solidFill>
                  <a:srgbClr val="FF0000"/>
                </a:solidFill>
                <a:effectLst/>
                <a:latin typeface="+mn-lt"/>
                <a:ea typeface="+mn-ea"/>
                <a:cs typeface="+mn-cs"/>
              </a:rPr>
              <a:t>Micro Pico/Metro:</a:t>
            </a:r>
            <a:r>
              <a:rPr lang="zh-TW" altLang="zh-TW" sz="1200" kern="1200" dirty="0" smtClean="0">
                <a:solidFill>
                  <a:srgbClr val="FF0000"/>
                </a:solidFill>
                <a:effectLst/>
                <a:latin typeface="+mn-lt"/>
                <a:ea typeface="+mn-ea"/>
                <a:cs typeface="+mn-cs"/>
              </a:rPr>
              <a:t>小型的基地台，通常設置在電線杆。</a:t>
            </a:r>
          </a:p>
          <a:p>
            <a:r>
              <a:rPr lang="en-US" altLang="zh-TW" sz="1200" kern="1200" dirty="0" err="1" smtClean="0">
                <a:solidFill>
                  <a:srgbClr val="FF0000"/>
                </a:solidFill>
                <a:effectLst/>
                <a:latin typeface="+mn-lt"/>
                <a:ea typeface="+mn-ea"/>
                <a:cs typeface="+mn-cs"/>
              </a:rPr>
              <a:t>Femto</a:t>
            </a:r>
            <a:r>
              <a:rPr lang="en-US" altLang="zh-TW" sz="1200" kern="1200" dirty="0" smtClean="0">
                <a:solidFill>
                  <a:srgbClr val="FF0000"/>
                </a:solidFill>
                <a:effectLst/>
                <a:latin typeface="+mn-lt"/>
                <a:ea typeface="+mn-ea"/>
                <a:cs typeface="+mn-cs"/>
              </a:rPr>
              <a:t>:</a:t>
            </a:r>
            <a:r>
              <a:rPr lang="zh-TW" altLang="zh-TW" sz="1200" kern="1200" dirty="0" smtClean="0">
                <a:solidFill>
                  <a:srgbClr val="FF0000"/>
                </a:solidFill>
                <a:effectLst/>
                <a:latin typeface="+mn-lt"/>
                <a:ea typeface="+mn-ea"/>
                <a:cs typeface="+mn-cs"/>
              </a:rPr>
              <a:t>最小型的基地台，通常擺設在室內。</a:t>
            </a:r>
            <a:endParaRPr lang="en-US" altLang="zh-TW" sz="1200" kern="1200" dirty="0" smtClean="0">
              <a:solidFill>
                <a:srgbClr val="FF0000"/>
              </a:solidFill>
              <a:effectLst/>
              <a:latin typeface="+mn-lt"/>
              <a:ea typeface="+mn-ea"/>
              <a:cs typeface="+mn-cs"/>
            </a:endParaRPr>
          </a:p>
          <a:p>
            <a:endParaRPr lang="zh-TW" altLang="zh-TW" sz="1200" kern="1200" dirty="0" smtClean="0">
              <a:solidFill>
                <a:srgbClr val="FF0000"/>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Macro </a:t>
            </a:r>
            <a:r>
              <a:rPr lang="zh-TW" altLang="en-US" dirty="0" smtClean="0"/>
              <a:t>距離遠可接受的使用者約</a:t>
            </a:r>
            <a:r>
              <a:rPr lang="en-US" altLang="zh-TW" dirty="0" smtClean="0"/>
              <a:t>256</a:t>
            </a:r>
            <a:r>
              <a:rPr lang="zh-TW" altLang="en-US" dirty="0" smtClean="0"/>
              <a:t>人以上</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Micro </a:t>
            </a:r>
            <a:r>
              <a:rPr lang="zh-TW" altLang="en-US" dirty="0" smtClean="0"/>
              <a:t>僅次於</a:t>
            </a:r>
            <a:r>
              <a:rPr lang="en-US" altLang="zh-TW" dirty="0" smtClean="0"/>
              <a:t>Macro </a:t>
            </a:r>
            <a:r>
              <a:rPr lang="zh-TW" altLang="en-US" dirty="0" smtClean="0"/>
              <a:t>使用人數上約為</a:t>
            </a:r>
            <a:r>
              <a:rPr lang="en-US" altLang="zh-TW" dirty="0" smtClean="0"/>
              <a:t>128-256</a:t>
            </a:r>
            <a:r>
              <a:rPr lang="zh-TW" altLang="en-US" dirty="0" smtClean="0"/>
              <a:t>人</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Pico</a:t>
            </a:r>
            <a:r>
              <a:rPr lang="en-US" altLang="zh-TW" baseline="0" dirty="0" smtClean="0"/>
              <a:t> </a:t>
            </a:r>
            <a:r>
              <a:rPr lang="zh-TW" altLang="en-US" baseline="0" dirty="0" smtClean="0"/>
              <a:t>可使用人數為</a:t>
            </a:r>
            <a:r>
              <a:rPr lang="en-US" altLang="zh-TW" baseline="0" dirty="0" smtClean="0"/>
              <a:t>64-128</a:t>
            </a:r>
            <a:r>
              <a:rPr lang="zh-TW" altLang="en-US" baseline="0" dirty="0" smtClean="0"/>
              <a:t>人</a:t>
            </a: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err="1" smtClean="0"/>
              <a:t>Eemot</a:t>
            </a:r>
            <a:r>
              <a:rPr lang="en-US" altLang="zh-TW" baseline="0" dirty="0" smtClean="0"/>
              <a:t> </a:t>
            </a:r>
            <a:r>
              <a:rPr lang="zh-TW" altLang="en-US" baseline="0" dirty="0" smtClean="0"/>
              <a:t>傳輸距離低，最低使用者可容納</a:t>
            </a:r>
            <a:r>
              <a:rPr lang="en-US" altLang="zh-TW" baseline="0" dirty="0" smtClean="0"/>
              <a:t>4</a:t>
            </a:r>
            <a:r>
              <a:rPr lang="zh-TW" altLang="en-US" baseline="0" dirty="0" smtClean="0"/>
              <a:t>人最高可達</a:t>
            </a:r>
            <a:r>
              <a:rPr lang="en-US" altLang="zh-TW" baseline="0" dirty="0" smtClean="0"/>
              <a:t>32</a:t>
            </a:r>
            <a:r>
              <a:rPr lang="zh-TW" altLang="en-US" baseline="0" dirty="0" smtClean="0"/>
              <a:t>人</a:t>
            </a: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rgbClr val="FF0000"/>
                </a:solidFill>
                <a:effectLst/>
                <a:latin typeface="+mn-lt"/>
                <a:ea typeface="+mn-ea"/>
                <a:cs typeface="+mn-cs"/>
              </a:rPr>
              <a:t>資料來源：</a:t>
            </a:r>
            <a:r>
              <a:rPr lang="en-US" altLang="zh-TW" sz="1200" kern="1200" dirty="0" smtClean="0">
                <a:solidFill>
                  <a:srgbClr val="FF0000"/>
                </a:solidFill>
                <a:effectLst/>
                <a:latin typeface="+mn-lt"/>
                <a:ea typeface="+mn-ea"/>
                <a:cs typeface="+mn-cs"/>
              </a:rPr>
              <a:t>https://tel3c.tw/blog/post/219477901</a:t>
            </a:r>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15</a:t>
            </a:fld>
            <a:endParaRPr lang="zh-CN" altLang="en-US"/>
          </a:p>
        </p:txBody>
      </p:sp>
    </p:spTree>
    <p:extLst>
      <p:ext uri="{BB962C8B-B14F-4D97-AF65-F5344CB8AC3E}">
        <p14:creationId xmlns:p14="http://schemas.microsoft.com/office/powerpoint/2010/main" val="166148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smtClean="0">
                <a:solidFill>
                  <a:srgbClr val="FF0000"/>
                </a:solidFill>
                <a:effectLst/>
                <a:latin typeface="+mn-lt"/>
                <a:ea typeface="+mn-ea"/>
                <a:cs typeface="+mn-cs"/>
              </a:rPr>
              <a:t>都市與農村主要是依靠</a:t>
            </a:r>
            <a:r>
              <a:rPr lang="en-US" altLang="zh-TW" sz="1200" kern="1200" dirty="0" smtClean="0">
                <a:solidFill>
                  <a:srgbClr val="FF0000"/>
                </a:solidFill>
                <a:effectLst/>
                <a:latin typeface="+mn-lt"/>
                <a:ea typeface="+mn-ea"/>
                <a:cs typeface="+mn-cs"/>
              </a:rPr>
              <a:t>Macro</a:t>
            </a:r>
            <a:r>
              <a:rPr lang="zh-TW" altLang="en-US" sz="1200" kern="1200" dirty="0" smtClean="0">
                <a:solidFill>
                  <a:srgbClr val="FF0000"/>
                </a:solidFill>
                <a:effectLst/>
                <a:latin typeface="+mn-lt"/>
                <a:ea typeface="+mn-ea"/>
                <a:cs typeface="+mn-cs"/>
              </a:rPr>
              <a:t>與</a:t>
            </a:r>
            <a:r>
              <a:rPr lang="en-US" altLang="zh-TW" sz="1200" kern="1200" dirty="0" smtClean="0">
                <a:solidFill>
                  <a:srgbClr val="FF0000"/>
                </a:solidFill>
                <a:effectLst/>
                <a:latin typeface="+mn-lt"/>
                <a:ea typeface="+mn-ea"/>
                <a:cs typeface="+mn-cs"/>
              </a:rPr>
              <a:t>Micro</a:t>
            </a:r>
            <a:r>
              <a:rPr lang="zh-TW" altLang="en-US" sz="1200" kern="1200" dirty="0" smtClean="0">
                <a:solidFill>
                  <a:srgbClr val="FF0000"/>
                </a:solidFill>
                <a:effectLst/>
                <a:latin typeface="+mn-lt"/>
                <a:ea typeface="+mn-ea"/>
                <a:cs typeface="+mn-cs"/>
              </a:rPr>
              <a:t>來進行傳輸，而</a:t>
            </a:r>
            <a:r>
              <a:rPr lang="en-US" altLang="zh-TW" sz="1200" kern="1200" dirty="0" smtClean="0">
                <a:solidFill>
                  <a:srgbClr val="FF0000"/>
                </a:solidFill>
                <a:effectLst/>
                <a:latin typeface="+mn-lt"/>
                <a:ea typeface="+mn-ea"/>
                <a:cs typeface="+mn-cs"/>
              </a:rPr>
              <a:t>Pico</a:t>
            </a:r>
            <a:r>
              <a:rPr lang="zh-TW" altLang="en-US" sz="1200" kern="1200" dirty="0" smtClean="0">
                <a:solidFill>
                  <a:srgbClr val="FF0000"/>
                </a:solidFill>
                <a:effectLst/>
                <a:latin typeface="+mn-lt"/>
                <a:ea typeface="+mn-ea"/>
                <a:cs typeface="+mn-cs"/>
              </a:rPr>
              <a:t>及</a:t>
            </a:r>
            <a:r>
              <a:rPr lang="en-US" altLang="zh-TW" sz="1200" kern="1200" dirty="0" err="1" smtClean="0">
                <a:solidFill>
                  <a:srgbClr val="FF0000"/>
                </a:solidFill>
                <a:effectLst/>
                <a:latin typeface="+mn-lt"/>
                <a:ea typeface="+mn-ea"/>
                <a:cs typeface="+mn-cs"/>
              </a:rPr>
              <a:t>Femto</a:t>
            </a:r>
            <a:r>
              <a:rPr lang="zh-TW" altLang="en-US" sz="1200" kern="1200" dirty="0" smtClean="0">
                <a:solidFill>
                  <a:srgbClr val="FF0000"/>
                </a:solidFill>
                <a:effectLst/>
                <a:latin typeface="+mn-lt"/>
                <a:ea typeface="+mn-ea"/>
                <a:cs typeface="+mn-cs"/>
              </a:rPr>
              <a:t>則是負責補足</a:t>
            </a:r>
            <a:r>
              <a:rPr lang="en-US" altLang="zh-TW" sz="1200" kern="1200" dirty="0" smtClean="0">
                <a:solidFill>
                  <a:srgbClr val="FF0000"/>
                </a:solidFill>
                <a:effectLst/>
                <a:latin typeface="+mn-lt"/>
                <a:ea typeface="+mn-ea"/>
                <a:cs typeface="+mn-cs"/>
              </a:rPr>
              <a:t>Macro</a:t>
            </a:r>
            <a:r>
              <a:rPr lang="zh-TW" altLang="en-US" sz="1200" kern="1200" dirty="0" smtClean="0">
                <a:solidFill>
                  <a:srgbClr val="FF0000"/>
                </a:solidFill>
                <a:effectLst/>
                <a:latin typeface="+mn-lt"/>
                <a:ea typeface="+mn-ea"/>
                <a:cs typeface="+mn-cs"/>
              </a:rPr>
              <a:t>與</a:t>
            </a:r>
            <a:r>
              <a:rPr lang="en-US" altLang="zh-TW" sz="1200" kern="1200" dirty="0" smtClean="0">
                <a:solidFill>
                  <a:srgbClr val="FF0000"/>
                </a:solidFill>
                <a:effectLst/>
                <a:latin typeface="+mn-lt"/>
                <a:ea typeface="+mn-ea"/>
                <a:cs typeface="+mn-cs"/>
              </a:rPr>
              <a:t>Micro</a:t>
            </a:r>
            <a:r>
              <a:rPr lang="zh-TW" altLang="en-US" sz="1200" kern="1200" dirty="0" smtClean="0">
                <a:solidFill>
                  <a:srgbClr val="FF0000"/>
                </a:solidFill>
                <a:effectLst/>
                <a:latin typeface="+mn-lt"/>
                <a:ea typeface="+mn-ea"/>
                <a:cs typeface="+mn-cs"/>
              </a:rPr>
              <a:t>所涵蓋不到之部分，多半用於企業內部與家庭。</a:t>
            </a:r>
            <a:endParaRPr lang="en-US" altLang="zh-TW" sz="1200" kern="1200" dirty="0" smtClean="0">
              <a:solidFill>
                <a:srgbClr val="FF0000"/>
              </a:solidFill>
              <a:effectLst/>
              <a:latin typeface="+mn-lt"/>
              <a:ea typeface="+mn-ea"/>
              <a:cs typeface="+mn-cs"/>
            </a:endParaRPr>
          </a:p>
          <a:p>
            <a:endParaRPr lang="en-US" altLang="zh-TW" sz="1200" kern="1200" dirty="0" smtClean="0">
              <a:solidFill>
                <a:srgbClr val="FF0000"/>
              </a:solidFill>
              <a:effectLst/>
              <a:latin typeface="+mn-lt"/>
              <a:ea typeface="+mn-ea"/>
              <a:cs typeface="+mn-cs"/>
            </a:endParaRPr>
          </a:p>
          <a:p>
            <a:r>
              <a:rPr lang="zh-TW" altLang="en-US" sz="1200" kern="1200" dirty="0" smtClean="0">
                <a:solidFill>
                  <a:srgbClr val="FF0000"/>
                </a:solidFill>
                <a:effectLst/>
                <a:latin typeface="+mn-lt"/>
                <a:ea typeface="+mn-ea"/>
                <a:cs typeface="+mn-cs"/>
              </a:rPr>
              <a:t>依傳輸距離來看，</a:t>
            </a:r>
            <a:r>
              <a:rPr lang="en-US" altLang="zh-TW" sz="1200" kern="1200" dirty="0" smtClean="0">
                <a:solidFill>
                  <a:srgbClr val="FF0000"/>
                </a:solidFill>
                <a:effectLst/>
                <a:latin typeface="+mn-lt"/>
                <a:ea typeface="+mn-ea"/>
                <a:cs typeface="+mn-cs"/>
              </a:rPr>
              <a:t>Macro</a:t>
            </a:r>
            <a:r>
              <a:rPr lang="zh-TW" altLang="en-US" sz="1200" kern="1200" dirty="0" smtClean="0">
                <a:solidFill>
                  <a:srgbClr val="FF0000"/>
                </a:solidFill>
                <a:effectLst/>
                <a:latin typeface="+mn-lt"/>
                <a:ea typeface="+mn-ea"/>
                <a:cs typeface="+mn-cs"/>
              </a:rPr>
              <a:t>可達</a:t>
            </a:r>
            <a:r>
              <a:rPr lang="en-US" altLang="zh-TW" sz="1200" kern="1200" dirty="0" smtClean="0">
                <a:solidFill>
                  <a:srgbClr val="FF0000"/>
                </a:solidFill>
                <a:effectLst/>
                <a:latin typeface="+mn-lt"/>
                <a:ea typeface="+mn-ea"/>
                <a:cs typeface="+mn-cs"/>
              </a:rPr>
              <a:t>25km</a:t>
            </a:r>
            <a:r>
              <a:rPr lang="zh-TW" altLang="en-US" sz="1200" kern="1200" dirty="0" smtClean="0">
                <a:solidFill>
                  <a:srgbClr val="FF0000"/>
                </a:solidFill>
                <a:effectLst/>
                <a:latin typeface="+mn-lt"/>
                <a:ea typeface="+mn-ea"/>
                <a:cs typeface="+mn-cs"/>
              </a:rPr>
              <a:t>、</a:t>
            </a:r>
            <a:r>
              <a:rPr lang="en-US" altLang="zh-TW" sz="1200" kern="1200" dirty="0" smtClean="0">
                <a:solidFill>
                  <a:srgbClr val="FF0000"/>
                </a:solidFill>
                <a:effectLst/>
                <a:latin typeface="+mn-lt"/>
                <a:ea typeface="+mn-ea"/>
                <a:cs typeface="+mn-cs"/>
              </a:rPr>
              <a:t>Micro</a:t>
            </a:r>
            <a:r>
              <a:rPr lang="zh-TW" altLang="en-US" sz="1200" kern="1200" dirty="0" smtClean="0">
                <a:solidFill>
                  <a:srgbClr val="FF0000"/>
                </a:solidFill>
                <a:effectLst/>
                <a:latin typeface="+mn-lt"/>
                <a:ea typeface="+mn-ea"/>
                <a:cs typeface="+mn-cs"/>
              </a:rPr>
              <a:t>可達</a:t>
            </a:r>
            <a:r>
              <a:rPr lang="en-US" altLang="zh-TW" sz="1200" kern="1200" dirty="0" smtClean="0">
                <a:solidFill>
                  <a:srgbClr val="FF0000"/>
                </a:solidFill>
                <a:effectLst/>
                <a:latin typeface="+mn-lt"/>
                <a:ea typeface="+mn-ea"/>
                <a:cs typeface="+mn-cs"/>
              </a:rPr>
              <a:t>5km</a:t>
            </a:r>
            <a:r>
              <a:rPr lang="zh-TW" altLang="en-US" sz="1200" kern="1200" dirty="0" smtClean="0">
                <a:solidFill>
                  <a:srgbClr val="FF0000"/>
                </a:solidFill>
                <a:effectLst/>
                <a:latin typeface="+mn-lt"/>
                <a:ea typeface="+mn-ea"/>
                <a:cs typeface="+mn-cs"/>
              </a:rPr>
              <a:t>，適合村落或是都市間</a:t>
            </a:r>
            <a:endParaRPr lang="en-US" altLang="zh-TW" sz="1200" kern="1200" dirty="0" smtClean="0">
              <a:solidFill>
                <a:srgbClr val="FF0000"/>
              </a:solidFill>
              <a:effectLst/>
              <a:latin typeface="+mn-lt"/>
              <a:ea typeface="+mn-ea"/>
              <a:cs typeface="+mn-cs"/>
            </a:endParaRPr>
          </a:p>
          <a:p>
            <a:r>
              <a:rPr lang="en-US" altLang="zh-TW" sz="1200" kern="1200" dirty="0" smtClean="0">
                <a:solidFill>
                  <a:srgbClr val="FF0000"/>
                </a:solidFill>
                <a:effectLst/>
                <a:latin typeface="+mn-lt"/>
                <a:ea typeface="+mn-ea"/>
                <a:cs typeface="+mn-cs"/>
              </a:rPr>
              <a:t>Pico</a:t>
            </a:r>
            <a:r>
              <a:rPr lang="zh-TW" altLang="en-US" sz="1200" kern="1200" dirty="0" smtClean="0">
                <a:solidFill>
                  <a:srgbClr val="FF0000"/>
                </a:solidFill>
                <a:effectLst/>
                <a:latin typeface="+mn-lt"/>
                <a:ea typeface="+mn-ea"/>
                <a:cs typeface="+mn-cs"/>
              </a:rPr>
              <a:t>及</a:t>
            </a:r>
            <a:r>
              <a:rPr lang="en-US" altLang="zh-TW" sz="1200" kern="1200" dirty="0" err="1" smtClean="0">
                <a:solidFill>
                  <a:srgbClr val="FF0000"/>
                </a:solidFill>
                <a:effectLst/>
                <a:latin typeface="+mn-lt"/>
                <a:ea typeface="+mn-ea"/>
                <a:cs typeface="+mn-cs"/>
              </a:rPr>
              <a:t>Femto</a:t>
            </a:r>
            <a:r>
              <a:rPr lang="zh-TW" altLang="en-US" sz="1200" kern="1200" dirty="0" smtClean="0">
                <a:solidFill>
                  <a:srgbClr val="FF0000"/>
                </a:solidFill>
                <a:effectLst/>
                <a:latin typeface="+mn-lt"/>
                <a:ea typeface="+mn-ea"/>
                <a:cs typeface="+mn-cs"/>
              </a:rPr>
              <a:t>的距離在</a:t>
            </a:r>
            <a:r>
              <a:rPr lang="en-US" altLang="zh-TW" sz="1200" kern="1200" dirty="0" smtClean="0">
                <a:solidFill>
                  <a:srgbClr val="FF0000"/>
                </a:solidFill>
                <a:effectLst/>
                <a:latin typeface="+mn-lt"/>
                <a:ea typeface="+mn-ea"/>
                <a:cs typeface="+mn-cs"/>
              </a:rPr>
              <a:t>500</a:t>
            </a:r>
            <a:r>
              <a:rPr lang="zh-TW" altLang="en-US" sz="1200" kern="1200" dirty="0" smtClean="0">
                <a:solidFill>
                  <a:srgbClr val="FF0000"/>
                </a:solidFill>
                <a:effectLst/>
                <a:latin typeface="+mn-lt"/>
                <a:ea typeface="+mn-ea"/>
                <a:cs typeface="+mn-cs"/>
              </a:rPr>
              <a:t>及</a:t>
            </a:r>
            <a:r>
              <a:rPr lang="en-US" altLang="zh-TW" sz="1200" kern="1200" dirty="0" smtClean="0">
                <a:solidFill>
                  <a:srgbClr val="FF0000"/>
                </a:solidFill>
                <a:effectLst/>
                <a:latin typeface="+mn-lt"/>
                <a:ea typeface="+mn-ea"/>
                <a:cs typeface="+mn-cs"/>
              </a:rPr>
              <a:t>50</a:t>
            </a:r>
            <a:r>
              <a:rPr lang="zh-TW" altLang="en-US" sz="1200" kern="1200" dirty="0" smtClean="0">
                <a:solidFill>
                  <a:srgbClr val="FF0000"/>
                </a:solidFill>
                <a:effectLst/>
                <a:latin typeface="+mn-lt"/>
                <a:ea typeface="+mn-ea"/>
                <a:cs typeface="+mn-cs"/>
              </a:rPr>
              <a:t>公尺，適合在工廠、公司或是家庭間</a:t>
            </a:r>
            <a:endParaRPr lang="zh-TW" altLang="en-US" dirty="0"/>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16</a:t>
            </a:fld>
            <a:endParaRPr lang="zh-CN" altLang="en-US"/>
          </a:p>
        </p:txBody>
      </p:sp>
    </p:spTree>
    <p:extLst>
      <p:ext uri="{BB962C8B-B14F-4D97-AF65-F5344CB8AC3E}">
        <p14:creationId xmlns:p14="http://schemas.microsoft.com/office/powerpoint/2010/main" val="2017476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資料來源：</a:t>
            </a:r>
            <a:r>
              <a:rPr lang="en-US" altLang="zh-TW" dirty="0" smtClean="0"/>
              <a:t>https://zh.wikipedia.org/wiki/%E5%AE%B6%E5%BA%AD%E5%9F%BA%E7%AB%99</a:t>
            </a:r>
          </a:p>
          <a:p>
            <a:endParaRPr lang="en-US" altLang="zh-TW" dirty="0" smtClean="0"/>
          </a:p>
          <a:p>
            <a:r>
              <a:rPr lang="zh-TW" altLang="en-US" sz="1200" b="1" i="0" kern="1200" dirty="0" smtClean="0">
                <a:solidFill>
                  <a:schemeClr val="tx1"/>
                </a:solidFill>
                <a:effectLst/>
                <a:latin typeface="+mn-lt"/>
                <a:ea typeface="+mn-ea"/>
                <a:cs typeface="+mn-cs"/>
              </a:rPr>
              <a:t>家庭基站（英語：</a:t>
            </a:r>
            <a:r>
              <a:rPr lang="en-US" altLang="zh-TW" sz="1200" b="1" i="0" kern="1200" dirty="0" smtClean="0">
                <a:solidFill>
                  <a:schemeClr val="tx1"/>
                </a:solidFill>
                <a:effectLst/>
                <a:latin typeface="+mn-lt"/>
                <a:ea typeface="+mn-ea"/>
                <a:cs typeface="+mn-cs"/>
              </a:rPr>
              <a:t>Femtocell</a:t>
            </a:r>
            <a:r>
              <a:rPr lang="zh-TW" altLang="en-US" sz="1200" b="1" i="0" kern="1200" dirty="0" smtClean="0">
                <a:solidFill>
                  <a:schemeClr val="tx1"/>
                </a:solidFill>
                <a:effectLst/>
                <a:latin typeface="+mn-lt"/>
                <a:ea typeface="+mn-ea"/>
                <a:cs typeface="+mn-cs"/>
              </a:rPr>
              <a:t>，又譯為毫微微蜂巢式基地台），最初叫接入點基站（英語：</a:t>
            </a:r>
            <a:r>
              <a:rPr lang="en-US" altLang="zh-TW" sz="1200" b="1" i="0" kern="1200" dirty="0" smtClean="0">
                <a:solidFill>
                  <a:schemeClr val="tx1"/>
                </a:solidFill>
                <a:effectLst/>
                <a:latin typeface="+mn-lt"/>
                <a:ea typeface="+mn-ea"/>
                <a:cs typeface="+mn-cs"/>
              </a:rPr>
              <a:t>Access Point Base Station</a:t>
            </a:r>
            <a:r>
              <a:rPr lang="zh-TW" altLang="en-US" sz="1200" b="1" i="0" kern="1200" dirty="0" smtClean="0">
                <a:solidFill>
                  <a:schemeClr val="tx1"/>
                </a:solidFill>
                <a:effectLst/>
                <a:latin typeface="+mn-lt"/>
                <a:ea typeface="+mn-ea"/>
                <a:cs typeface="+mn-cs"/>
              </a:rPr>
              <a:t>），是一個小型的蜂窩基站，一般被設計為在家庭室內或小的商業機構中使用。通過寬帶接入（如</a:t>
            </a:r>
            <a:r>
              <a:rPr lang="en-US" altLang="zh-TW" sz="1200" b="1" i="0" kern="1200" dirty="0" smtClean="0">
                <a:solidFill>
                  <a:schemeClr val="tx1"/>
                </a:solidFill>
                <a:effectLst/>
                <a:latin typeface="+mn-lt"/>
                <a:ea typeface="+mn-ea"/>
                <a:cs typeface="+mn-cs"/>
              </a:rPr>
              <a:t>DSL</a:t>
            </a:r>
            <a:r>
              <a:rPr lang="zh-TW" altLang="en-US" sz="1200" b="1" i="0" kern="1200" dirty="0" smtClean="0">
                <a:solidFill>
                  <a:schemeClr val="tx1"/>
                </a:solidFill>
                <a:effectLst/>
                <a:latin typeface="+mn-lt"/>
                <a:ea typeface="+mn-ea"/>
                <a:cs typeface="+mn-cs"/>
              </a:rPr>
              <a:t>，有線電纜，光纖）連接到運營商的網絡，可以整合</a:t>
            </a:r>
            <a:r>
              <a:rPr lang="en-US" altLang="zh-TW" sz="1200" b="1" i="0" kern="1200" dirty="0" smtClean="0">
                <a:solidFill>
                  <a:schemeClr val="tx1"/>
                </a:solidFill>
                <a:effectLst/>
                <a:latin typeface="+mn-lt"/>
                <a:ea typeface="+mn-ea"/>
                <a:cs typeface="+mn-cs"/>
              </a:rPr>
              <a:t>2G</a:t>
            </a:r>
            <a:r>
              <a:rPr lang="zh-TW" altLang="en-US" sz="1200" b="1" i="0" kern="1200" dirty="0" smtClean="0">
                <a:solidFill>
                  <a:schemeClr val="tx1"/>
                </a:solidFill>
                <a:effectLst/>
                <a:latin typeface="+mn-lt"/>
                <a:ea typeface="+mn-ea"/>
                <a:cs typeface="+mn-cs"/>
              </a:rPr>
              <a:t>、</a:t>
            </a:r>
            <a:r>
              <a:rPr lang="en-US" altLang="zh-TW" sz="1200" b="1" i="0" kern="1200" dirty="0" smtClean="0">
                <a:solidFill>
                  <a:schemeClr val="tx1"/>
                </a:solidFill>
                <a:effectLst/>
                <a:latin typeface="+mn-lt"/>
                <a:ea typeface="+mn-ea"/>
                <a:cs typeface="+mn-cs"/>
              </a:rPr>
              <a:t>3G</a:t>
            </a:r>
            <a:r>
              <a:rPr lang="zh-TW" altLang="en-US" sz="1200" b="1" i="0" kern="1200" dirty="0" smtClean="0">
                <a:solidFill>
                  <a:schemeClr val="tx1"/>
                </a:solidFill>
                <a:effectLst/>
                <a:latin typeface="+mn-lt"/>
                <a:ea typeface="+mn-ea"/>
                <a:cs typeface="+mn-cs"/>
              </a:rPr>
              <a:t>、</a:t>
            </a:r>
            <a:r>
              <a:rPr lang="en-US" altLang="zh-TW" sz="1200" b="1" i="0" kern="1200" dirty="0" err="1" smtClean="0">
                <a:solidFill>
                  <a:schemeClr val="tx1"/>
                </a:solidFill>
                <a:effectLst/>
                <a:latin typeface="+mn-lt"/>
                <a:ea typeface="+mn-ea"/>
                <a:cs typeface="+mn-cs"/>
              </a:rPr>
              <a:t>WiFi</a:t>
            </a:r>
            <a:r>
              <a:rPr lang="zh-TW" altLang="en-US" sz="1200" b="1" i="0" kern="1200" dirty="0" smtClean="0">
                <a:solidFill>
                  <a:schemeClr val="tx1"/>
                </a:solidFill>
                <a:effectLst/>
                <a:latin typeface="+mn-lt"/>
                <a:ea typeface="+mn-ea"/>
                <a:cs typeface="+mn-cs"/>
              </a:rPr>
              <a:t>於一機。</a:t>
            </a:r>
            <a:endParaRPr lang="en-US" altLang="zh-TW" sz="1200" b="1"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Femto</a:t>
            </a:r>
            <a:r>
              <a:rPr lang="zh-TW" altLang="en-US" sz="1200" b="0" i="0" kern="1200" dirty="0" smtClean="0">
                <a:solidFill>
                  <a:schemeClr val="tx1"/>
                </a:solidFill>
                <a:effectLst/>
                <a:latin typeface="+mn-lt"/>
                <a:ea typeface="+mn-ea"/>
                <a:cs typeface="+mn-cs"/>
              </a:rPr>
              <a:t>」本意是指</a:t>
            </a:r>
            <a:r>
              <a:rPr lang="en-US" altLang="zh-TW" sz="1200" b="0" i="0" kern="1200" dirty="0" smtClean="0">
                <a:solidFill>
                  <a:schemeClr val="tx1"/>
                </a:solidFill>
                <a:effectLst/>
                <a:latin typeface="+mn-lt"/>
                <a:ea typeface="+mn-ea"/>
                <a:cs typeface="+mn-cs"/>
              </a:rPr>
              <a:t>10</a:t>
            </a:r>
            <a:r>
              <a:rPr lang="zh-TW" altLang="en-US" sz="1200" b="0" i="0" kern="1200" dirty="0" smtClean="0">
                <a:solidFill>
                  <a:schemeClr val="tx1"/>
                </a:solidFill>
                <a:effectLst/>
                <a:latin typeface="+mn-lt"/>
                <a:ea typeface="+mn-ea"/>
                <a:cs typeface="+mn-cs"/>
              </a:rPr>
              <a:t>的負</a:t>
            </a:r>
            <a:r>
              <a:rPr lang="en-US" altLang="zh-TW" sz="1200" b="0" i="0" kern="1200" dirty="0" smtClean="0">
                <a:solidFill>
                  <a:schemeClr val="tx1"/>
                </a:solidFill>
                <a:effectLst/>
                <a:latin typeface="+mn-lt"/>
                <a:ea typeface="+mn-ea"/>
                <a:cs typeface="+mn-cs"/>
              </a:rPr>
              <a:t>15</a:t>
            </a:r>
            <a:r>
              <a:rPr lang="zh-TW" altLang="en-US" sz="1200" b="0" i="0" kern="1200" dirty="0" smtClean="0">
                <a:solidFill>
                  <a:schemeClr val="tx1"/>
                </a:solidFill>
                <a:effectLst/>
                <a:latin typeface="+mn-lt"/>
                <a:ea typeface="+mn-ea"/>
                <a:cs typeface="+mn-cs"/>
              </a:rPr>
              <a:t>次方，又稱為</a:t>
            </a:r>
            <a:r>
              <a:rPr lang="zh-TW" altLang="en-US" sz="1200" b="1" i="0" kern="1200" dirty="0" smtClean="0">
                <a:solidFill>
                  <a:schemeClr val="tx1"/>
                </a:solidFill>
                <a:effectLst/>
                <a:latin typeface="+mn-lt"/>
                <a:ea typeface="+mn-ea"/>
                <a:cs typeface="+mn-cs"/>
              </a:rPr>
              <a:t>毫微微。</a:t>
            </a:r>
            <a:endParaRPr lang="en-US" altLang="zh-TW" sz="1200" b="1" i="0" kern="1200" dirty="0" smtClean="0">
              <a:solidFill>
                <a:schemeClr val="tx1"/>
              </a:solidFill>
              <a:effectLst/>
              <a:latin typeface="+mn-lt"/>
              <a:ea typeface="+mn-ea"/>
              <a:cs typeface="+mn-cs"/>
            </a:endParaRPr>
          </a:p>
          <a:p>
            <a:endParaRPr lang="en-US" altLang="zh-TW" sz="1200" b="1"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Femtocell</a:t>
            </a:r>
            <a:r>
              <a:rPr lang="zh-TW" altLang="en-US" sz="1200" b="1" i="0" kern="1200" dirty="0" smtClean="0">
                <a:solidFill>
                  <a:schemeClr val="tx1"/>
                </a:solidFill>
                <a:effectLst/>
                <a:latin typeface="+mn-lt"/>
                <a:ea typeface="+mn-ea"/>
                <a:cs typeface="+mn-cs"/>
              </a:rPr>
              <a:t>最早在歐洲流行，是一種超小型手機基站設備，相比</a:t>
            </a:r>
            <a:r>
              <a:rPr lang="en-US" altLang="zh-TW" sz="1200" b="1" i="0" kern="1200" dirty="0" smtClean="0">
                <a:solidFill>
                  <a:schemeClr val="tx1"/>
                </a:solidFill>
                <a:effectLst/>
                <a:latin typeface="+mn-lt"/>
                <a:ea typeface="+mn-ea"/>
                <a:cs typeface="+mn-cs"/>
              </a:rPr>
              <a:t>Microcell</a:t>
            </a:r>
            <a:r>
              <a:rPr lang="zh-TW" altLang="en-US" sz="1200" b="1" i="0" kern="1200" dirty="0" smtClean="0">
                <a:solidFill>
                  <a:schemeClr val="tx1"/>
                </a:solidFill>
                <a:effectLst/>
                <a:latin typeface="+mn-lt"/>
                <a:ea typeface="+mn-ea"/>
                <a:cs typeface="+mn-cs"/>
              </a:rPr>
              <a:t>基地台</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指通常覆蓋範圍</a:t>
            </a:r>
            <a:r>
              <a:rPr lang="en-US" altLang="zh-TW" sz="1200" b="1" i="0" kern="1200" dirty="0" smtClean="0">
                <a:solidFill>
                  <a:schemeClr val="tx1"/>
                </a:solidFill>
                <a:effectLst/>
                <a:latin typeface="+mn-lt"/>
                <a:ea typeface="+mn-ea"/>
                <a:cs typeface="+mn-cs"/>
              </a:rPr>
              <a:t>2</a:t>
            </a:r>
            <a:r>
              <a:rPr lang="zh-TW" altLang="en-US" sz="1200" b="1" i="0" kern="1200" dirty="0" smtClean="0">
                <a:solidFill>
                  <a:schemeClr val="tx1"/>
                </a:solidFill>
                <a:effectLst/>
                <a:latin typeface="+mn-lt"/>
                <a:ea typeface="+mn-ea"/>
                <a:cs typeface="+mn-cs"/>
              </a:rPr>
              <a:t>公里以內</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與</a:t>
            </a:r>
            <a:r>
              <a:rPr lang="en-US" altLang="zh-TW" sz="1200" b="1" i="0" kern="1200" dirty="0" err="1" smtClean="0">
                <a:solidFill>
                  <a:schemeClr val="tx1"/>
                </a:solidFill>
                <a:effectLst/>
                <a:latin typeface="+mn-lt"/>
                <a:ea typeface="+mn-ea"/>
                <a:cs typeface="+mn-cs"/>
              </a:rPr>
              <a:t>Picocell</a:t>
            </a:r>
            <a:r>
              <a:rPr lang="zh-TW" altLang="en-US" sz="1200" b="1" i="0" kern="1200" dirty="0" smtClean="0">
                <a:solidFill>
                  <a:schemeClr val="tx1"/>
                </a:solidFill>
                <a:effectLst/>
                <a:latin typeface="+mn-lt"/>
                <a:ea typeface="+mn-ea"/>
                <a:cs typeface="+mn-cs"/>
              </a:rPr>
              <a:t>微型基地台（指通常覆蓋範圍</a:t>
            </a:r>
            <a:r>
              <a:rPr lang="en-US" altLang="zh-TW" sz="1200" b="1" i="0" kern="1200" dirty="0" smtClean="0">
                <a:solidFill>
                  <a:schemeClr val="tx1"/>
                </a:solidFill>
                <a:effectLst/>
                <a:latin typeface="+mn-lt"/>
                <a:ea typeface="+mn-ea"/>
                <a:cs typeface="+mn-cs"/>
              </a:rPr>
              <a:t>200</a:t>
            </a:r>
            <a:r>
              <a:rPr lang="zh-TW" altLang="en-US" sz="1200" b="1" i="0" kern="1200" dirty="0" smtClean="0">
                <a:solidFill>
                  <a:schemeClr val="tx1"/>
                </a:solidFill>
                <a:effectLst/>
                <a:latin typeface="+mn-lt"/>
                <a:ea typeface="+mn-ea"/>
                <a:cs typeface="+mn-cs"/>
              </a:rPr>
              <a:t>米以內）更小型，家庭基站的覆蓋範圍約</a:t>
            </a:r>
            <a:r>
              <a:rPr lang="en-US" altLang="zh-TW" sz="1200" b="1" i="0" kern="1200" dirty="0" smtClean="0">
                <a:solidFill>
                  <a:schemeClr val="tx1"/>
                </a:solidFill>
                <a:effectLst/>
                <a:latin typeface="+mn-lt"/>
                <a:ea typeface="+mn-ea"/>
                <a:cs typeface="+mn-cs"/>
              </a:rPr>
              <a:t>12</a:t>
            </a:r>
            <a:r>
              <a:rPr lang="zh-TW" altLang="en-US" sz="1200" b="1" i="0" kern="1200" dirty="0" smtClean="0">
                <a:solidFill>
                  <a:schemeClr val="tx1"/>
                </a:solidFill>
                <a:effectLst/>
                <a:latin typeface="+mn-lt"/>
                <a:ea typeface="+mn-ea"/>
                <a:cs typeface="+mn-cs"/>
              </a:rPr>
              <a:t>米，目前使用皆以家庭或小型商業機構中。</a:t>
            </a:r>
            <a:endParaRPr lang="en-US" altLang="zh-TW" sz="1200" b="1" i="0" kern="1200" dirty="0" smtClean="0">
              <a:solidFill>
                <a:schemeClr val="tx1"/>
              </a:solidFill>
              <a:effectLst/>
              <a:latin typeface="+mn-lt"/>
              <a:ea typeface="+mn-ea"/>
              <a:cs typeface="+mn-cs"/>
            </a:endParaRPr>
          </a:p>
          <a:p>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資料來源：</a:t>
            </a:r>
            <a:r>
              <a:rPr lang="en-US" altLang="zh-TW" dirty="0" smtClean="0"/>
              <a:t>http://std-share.itri.org.tw/Content/Files/Share/Files/LTE</a:t>
            </a:r>
            <a:r>
              <a:rPr lang="zh-TW" altLang="en-US" dirty="0" smtClean="0"/>
              <a:t>現況與發展報告</a:t>
            </a:r>
            <a:r>
              <a:rPr lang="en-US" altLang="zh-TW" dirty="0" smtClean="0"/>
              <a:t>.pdf</a:t>
            </a:r>
            <a:r>
              <a:rPr lang="zh-TW" altLang="en-US" dirty="0" smtClean="0"/>
              <a:t> </a:t>
            </a:r>
            <a:endParaRPr lang="en-US" altLang="zh-TW" sz="1200" b="1" i="0" kern="1200" dirty="0" smtClean="0">
              <a:solidFill>
                <a:schemeClr val="tx1"/>
              </a:solidFill>
              <a:effectLst/>
              <a:latin typeface="+mn-lt"/>
              <a:ea typeface="+mn-ea"/>
              <a:cs typeface="+mn-cs"/>
            </a:endParaRPr>
          </a:p>
          <a:p>
            <a:r>
              <a:rPr lang="zh-TW" altLang="en-US" sz="1200" b="1" i="0" kern="1200" dirty="0" smtClean="0">
                <a:solidFill>
                  <a:schemeClr val="tx1"/>
                </a:solidFill>
                <a:effectLst/>
                <a:latin typeface="+mn-lt"/>
                <a:ea typeface="+mn-ea"/>
                <a:cs typeface="+mn-cs"/>
              </a:rPr>
              <a:t>可同時提供服務的用戶數也不多 </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一般小於</a:t>
            </a:r>
            <a:r>
              <a:rPr lang="en-US" altLang="zh-TW" sz="1200" b="1" i="0" kern="1200" dirty="0" smtClean="0">
                <a:solidFill>
                  <a:schemeClr val="tx1"/>
                </a:solidFill>
                <a:effectLst/>
                <a:latin typeface="+mn-lt"/>
                <a:ea typeface="+mn-ea"/>
                <a:cs typeface="+mn-cs"/>
              </a:rPr>
              <a:t>10 </a:t>
            </a:r>
            <a:r>
              <a:rPr lang="zh-TW" altLang="en-US" sz="1200" b="1" i="0" kern="1200" dirty="0" smtClean="0">
                <a:solidFill>
                  <a:schemeClr val="tx1"/>
                </a:solidFill>
                <a:effectLst/>
                <a:latin typeface="+mn-lt"/>
                <a:ea typeface="+mn-ea"/>
                <a:cs typeface="+mn-cs"/>
              </a:rPr>
              <a:t>個</a:t>
            </a:r>
            <a:r>
              <a:rPr lang="en-US" altLang="zh-TW" sz="1200" b="1" i="0" kern="1200" dirty="0" smtClean="0">
                <a:solidFill>
                  <a:schemeClr val="tx1"/>
                </a:solidFill>
                <a:effectLst/>
                <a:latin typeface="+mn-lt"/>
                <a:ea typeface="+mn-ea"/>
                <a:cs typeface="+mn-cs"/>
              </a:rPr>
              <a:t>) </a:t>
            </a:r>
            <a:r>
              <a:rPr lang="zh-TW" altLang="en-US" sz="1200" b="1" i="0" kern="1200" dirty="0" smtClean="0">
                <a:solidFill>
                  <a:schemeClr val="tx1"/>
                </a:solidFill>
                <a:effectLst/>
                <a:latin typeface="+mn-lt"/>
                <a:ea typeface="+mn-ea"/>
                <a:cs typeface="+mn-cs"/>
              </a:rPr>
              <a:t>，主要用途是將行動通訊系統進一步有效地延伸到家中、辦公室、會場、熱區等封閉或半封閉的空間之中，</a:t>
            </a:r>
          </a:p>
          <a:p>
            <a:r>
              <a:rPr lang="zh-TW" altLang="en-US" sz="1200" b="1" i="0" kern="1200" dirty="0" smtClean="0">
                <a:solidFill>
                  <a:schemeClr val="tx1"/>
                </a:solidFill>
                <a:effectLst/>
                <a:latin typeface="+mn-lt"/>
                <a:ea typeface="+mn-ea"/>
                <a:cs typeface="+mn-cs"/>
              </a:rPr>
              <a:t>這些空間具有較高的隔絕性，用戶在這些地方與外部大型基地台 </a:t>
            </a:r>
            <a:r>
              <a:rPr lang="en-US" altLang="zh-TW" sz="1200" b="1" i="0" kern="1200" dirty="0" smtClean="0">
                <a:solidFill>
                  <a:schemeClr val="tx1"/>
                </a:solidFill>
                <a:effectLst/>
                <a:latin typeface="+mn-lt"/>
                <a:ea typeface="+mn-ea"/>
                <a:cs typeface="+mn-cs"/>
              </a:rPr>
              <a:t>(macro base station) </a:t>
            </a:r>
            <a:r>
              <a:rPr lang="zh-TW" altLang="en-US" sz="1200" b="1" i="0" kern="1200" dirty="0" smtClean="0">
                <a:solidFill>
                  <a:schemeClr val="tx1"/>
                </a:solidFill>
                <a:effectLst/>
                <a:latin typeface="+mn-lt"/>
                <a:ea typeface="+mn-ea"/>
                <a:cs typeface="+mn-cs"/>
              </a:rPr>
              <a:t>連線的訊號品質多半會因為建築物牆板阻隔而有較嚴重的衰減，</a:t>
            </a:r>
          </a:p>
          <a:p>
            <a:r>
              <a:rPr lang="zh-TW" altLang="en-US" sz="1200" b="1" i="0" kern="1200" dirty="0" smtClean="0">
                <a:solidFill>
                  <a:schemeClr val="tx1"/>
                </a:solidFill>
                <a:effectLst/>
                <a:latin typeface="+mn-lt"/>
                <a:ea typeface="+mn-ea"/>
                <a:cs typeface="+mn-cs"/>
              </a:rPr>
              <a:t>不利於高速多媒體傳輸。</a:t>
            </a:r>
          </a:p>
          <a:p>
            <a:r>
              <a:rPr lang="en-US" altLang="zh-TW" sz="1200" b="1" i="0" kern="1200" dirty="0" smtClean="0">
                <a:solidFill>
                  <a:schemeClr val="tx1"/>
                </a:solidFill>
                <a:effectLst/>
                <a:latin typeface="+mn-lt"/>
                <a:ea typeface="+mn-ea"/>
                <a:cs typeface="+mn-cs"/>
              </a:rPr>
              <a:t>	</a:t>
            </a:r>
          </a:p>
        </p:txBody>
      </p:sp>
      <p:sp>
        <p:nvSpPr>
          <p:cNvPr id="4" name="投影片編號版面配置區 3"/>
          <p:cNvSpPr>
            <a:spLocks noGrp="1"/>
          </p:cNvSpPr>
          <p:nvPr>
            <p:ph type="sldNum" sz="quarter" idx="10"/>
          </p:nvPr>
        </p:nvSpPr>
        <p:spPr/>
        <p:txBody>
          <a:bodyPr/>
          <a:lstStyle/>
          <a:p>
            <a:fld id="{9AFD97D9-CC8F-4533-AFFE-50E5E5F73496}" type="slidenum">
              <a:rPr lang="zh-CN" altLang="en-US" smtClean="0"/>
              <a:t>17</a:t>
            </a:fld>
            <a:endParaRPr lang="zh-CN" altLang="en-US"/>
          </a:p>
        </p:txBody>
      </p:sp>
    </p:spTree>
    <p:extLst>
      <p:ext uri="{BB962C8B-B14F-4D97-AF65-F5344CB8AC3E}">
        <p14:creationId xmlns:p14="http://schemas.microsoft.com/office/powerpoint/2010/main" val="12060565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lumMod val="90000"/>
            <a:lumOff val="10000"/>
          </a:schemeClr>
        </a:solidFill>
        <a:effectLst/>
      </p:bgPr>
    </p:bg>
    <p:spTree>
      <p:nvGrpSpPr>
        <p:cNvPr id="1" name=""/>
        <p:cNvGrpSpPr/>
        <p:nvPr/>
      </p:nvGrpSpPr>
      <p:grpSpPr>
        <a:xfrm>
          <a:off x="0" y="0"/>
          <a:ext cx="0" cy="0"/>
          <a:chOff x="0" y="0"/>
          <a:chExt cx="0" cy="0"/>
        </a:xfrm>
      </p:grpSpPr>
      <p:sp>
        <p:nvSpPr>
          <p:cNvPr id="8" name="矩形 7"/>
          <p:cNvSpPr/>
          <p:nvPr userDrawn="1"/>
        </p:nvSpPr>
        <p:spPr>
          <a:xfrm rot="5400000">
            <a:off x="2666999" y="-2667000"/>
            <a:ext cx="6858000" cy="12192000"/>
          </a:xfrm>
          <a:prstGeom prst="rect">
            <a:avLst/>
          </a:prstGeom>
          <a:blipFill>
            <a:blip r:embed="rId2">
              <a:extLst>
                <a:ext uri="{BEBA8EAE-BF5A-486C-A8C5-ECC9F3942E4B}">
                  <a14:imgProps xmlns:a14="http://schemas.microsoft.com/office/drawing/2010/main">
                    <a14:imgLayer r:embed="rId3">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userDrawn="1"/>
        </p:nvSpPr>
        <p:spPr>
          <a:xfrm>
            <a:off x="-1" y="0"/>
            <a:ext cx="12192001" cy="6858000"/>
          </a:xfrm>
          <a:prstGeom prst="rect">
            <a:avLst/>
          </a:prstGeom>
          <a:gradFill flip="none" rotWithShape="1">
            <a:gsLst>
              <a:gs pos="0">
                <a:schemeClr val="tx1">
                  <a:alpha val="7300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5543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2021/10/21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extLst>
      <p:ext uri="{BB962C8B-B14F-4D97-AF65-F5344CB8AC3E}">
        <p14:creationId xmlns:p14="http://schemas.microsoft.com/office/powerpoint/2010/main" val="2934296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2021/10/21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extLst>
      <p:ext uri="{BB962C8B-B14F-4D97-AF65-F5344CB8AC3E}">
        <p14:creationId xmlns:p14="http://schemas.microsoft.com/office/powerpoint/2010/main" val="1393478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Rectangle 37"/>
          <p:cNvSpPr>
            <a:spLocks noChangeArrowheads="1"/>
          </p:cNvSpPr>
          <p:nvPr/>
        </p:nvSpPr>
        <p:spPr bwMode="auto">
          <a:xfrm>
            <a:off x="361951" y="276225"/>
            <a:ext cx="11495616" cy="6305550"/>
          </a:xfrm>
          <a:prstGeom prst="rect">
            <a:avLst/>
          </a:prstGeom>
          <a:gradFill rotWithShape="1">
            <a:gsLst>
              <a:gs pos="0">
                <a:schemeClr val="bg2"/>
              </a:gs>
              <a:gs pos="100000">
                <a:schemeClr val="bg2">
                  <a:gamma/>
                  <a:tint val="0"/>
                  <a:invGamma/>
                </a:schemeClr>
              </a:gs>
            </a:gsLst>
            <a:lin ang="5400000" scaled="1"/>
          </a:gradFill>
          <a:ln w="38100">
            <a:solidFill>
              <a:schemeClr val="tx1"/>
            </a:solidFill>
            <a:miter lim="800000"/>
            <a:headEnd/>
            <a:tailEnd/>
          </a:ln>
          <a:effec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522438"/>
              </a:solidFill>
              <a:effectLst/>
              <a:uLnTx/>
              <a:uFillTx/>
              <a:latin typeface="Arial" charset="0"/>
              <a:ea typeface="新細明體" charset="-120"/>
              <a:cs typeface="+mn-cs"/>
            </a:endParaRPr>
          </a:p>
        </p:txBody>
      </p:sp>
      <p:sp>
        <p:nvSpPr>
          <p:cNvPr id="5" name="Text Box 14"/>
          <p:cNvSpPr txBox="1">
            <a:spLocks noChangeArrowheads="1"/>
          </p:cNvSpPr>
          <p:nvPr/>
        </p:nvSpPr>
        <p:spPr bwMode="gray">
          <a:xfrm>
            <a:off x="9956800" y="352425"/>
            <a:ext cx="1642533" cy="457200"/>
          </a:xfrm>
          <a:prstGeom prst="rect">
            <a:avLst/>
          </a:prstGeom>
          <a:noFill/>
          <a:ln w="9525">
            <a:noFill/>
            <a:miter lim="800000"/>
            <a:headEnd/>
            <a:tailEnd/>
          </a:ln>
          <a:effec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TW" sz="2400" b="1" i="1" u="none" strike="noStrike" kern="1200" cap="none" spc="0" normalizeH="0" baseline="0" noProof="0">
                <a:ln>
                  <a:noFill/>
                </a:ln>
                <a:solidFill>
                  <a:srgbClr val="000000"/>
                </a:solidFill>
                <a:effectLst/>
                <a:uLnTx/>
                <a:uFillTx/>
                <a:latin typeface="Verdana" pitchFamily="34" charset="0"/>
                <a:ea typeface="新細明體" charset="-120"/>
                <a:cs typeface="+mn-cs"/>
              </a:rPr>
              <a:t>LOGO</a:t>
            </a:r>
          </a:p>
        </p:txBody>
      </p:sp>
      <p:pic>
        <p:nvPicPr>
          <p:cNvPr id="6" name="Picture 38" descr="09_back"/>
          <p:cNvPicPr>
            <a:picLocks noChangeAspect="1" noChangeArrowheads="1"/>
          </p:cNvPicPr>
          <p:nvPr/>
        </p:nvPicPr>
        <p:blipFill>
          <a:blip r:embed="rId2" cstate="print"/>
          <a:srcRect/>
          <a:stretch>
            <a:fillRect/>
          </a:stretch>
        </p:blipFill>
        <p:spPr bwMode="auto">
          <a:xfrm>
            <a:off x="406400" y="862014"/>
            <a:ext cx="11379200" cy="5076825"/>
          </a:xfrm>
          <a:prstGeom prst="rect">
            <a:avLst/>
          </a:prstGeom>
          <a:noFill/>
          <a:ln w="9525">
            <a:noFill/>
            <a:miter lim="800000"/>
            <a:headEnd/>
            <a:tailEnd/>
          </a:ln>
        </p:spPr>
      </p:pic>
      <p:sp>
        <p:nvSpPr>
          <p:cNvPr id="3074" name="Rectangle 2"/>
          <p:cNvSpPr>
            <a:spLocks noGrp="1" noChangeArrowheads="1"/>
          </p:cNvSpPr>
          <p:nvPr>
            <p:ph type="ctrTitle"/>
          </p:nvPr>
        </p:nvSpPr>
        <p:spPr>
          <a:xfrm>
            <a:off x="1981200" y="2219325"/>
            <a:ext cx="9499600" cy="381000"/>
          </a:xfrm>
          <a:noFill/>
        </p:spPr>
        <p:txBody>
          <a:bodyPr/>
          <a:lstStyle>
            <a:lvl1pPr algn="l">
              <a:defRPr sz="3800" b="1">
                <a:solidFill>
                  <a:schemeClr val="tx1"/>
                </a:solidFill>
              </a:defRPr>
            </a:lvl1pPr>
          </a:lstStyle>
          <a:p>
            <a:r>
              <a:rPr lang="zh-TW" altLang="en-US" smtClean="0"/>
              <a:t>按一下以編輯母片標題樣式</a:t>
            </a:r>
            <a:endParaRPr lang="en-US" altLang="zh-TW"/>
          </a:p>
        </p:txBody>
      </p:sp>
      <p:sp>
        <p:nvSpPr>
          <p:cNvPr id="3075" name="Rectangle 3"/>
          <p:cNvSpPr>
            <a:spLocks noGrp="1" noChangeArrowheads="1"/>
          </p:cNvSpPr>
          <p:nvPr>
            <p:ph type="subTitle" idx="1"/>
          </p:nvPr>
        </p:nvSpPr>
        <p:spPr>
          <a:xfrm>
            <a:off x="2032000" y="2714625"/>
            <a:ext cx="7433733" cy="304800"/>
          </a:xfrm>
        </p:spPr>
        <p:txBody>
          <a:bodyPr/>
          <a:lstStyle>
            <a:lvl1pPr marL="0" indent="0">
              <a:buFont typeface="Wingdings" pitchFamily="2" charset="2"/>
              <a:buNone/>
              <a:defRPr sz="1600">
                <a:solidFill>
                  <a:srgbClr val="000000"/>
                </a:solidFill>
              </a:defRPr>
            </a:lvl1pPr>
          </a:lstStyle>
          <a:p>
            <a:r>
              <a:rPr lang="zh-TW" altLang="en-US" smtClean="0"/>
              <a:t>按一下以編輯母片副標題樣式</a:t>
            </a:r>
            <a:endParaRPr lang="en-US" altLang="zh-TW"/>
          </a:p>
        </p:txBody>
      </p:sp>
    </p:spTree>
    <p:extLst>
      <p:ext uri="{BB962C8B-B14F-4D97-AF65-F5344CB8AC3E}">
        <p14:creationId xmlns:p14="http://schemas.microsoft.com/office/powerpoint/2010/main" val="41010897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lgn="just">
              <a:defRPr sz="2400" b="1">
                <a:latin typeface="+mn-lt"/>
                <a:ea typeface="+mj-ea"/>
              </a:defRPr>
            </a:lvl1pPr>
            <a:lvl2pPr algn="just">
              <a:defRPr sz="2200">
                <a:latin typeface="+mn-lt"/>
                <a:ea typeface="+mj-ea"/>
              </a:defRPr>
            </a:lvl2pPr>
            <a:lvl3pPr algn="just">
              <a:buClr>
                <a:schemeClr val="tx2">
                  <a:lumMod val="95000"/>
                  <a:lumOff val="5000"/>
                </a:schemeClr>
              </a:buClr>
              <a:defRPr sz="2000">
                <a:latin typeface="+mn-lt"/>
                <a:ea typeface="+mj-ea"/>
              </a:defRPr>
            </a:lvl3pPr>
            <a:lvl4pPr algn="just">
              <a:defRPr sz="1800">
                <a:latin typeface="+mn-lt"/>
                <a:ea typeface="+mj-ea"/>
              </a:defRPr>
            </a:lvl4pPr>
            <a:lvl5pPr algn="just">
              <a:defRPr sz="1600">
                <a:latin typeface="+mn-lt"/>
                <a:ea typeface="+mj-ea"/>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投影片編號版面配置區 8"/>
          <p:cNvSpPr>
            <a:spLocks noGrp="1"/>
          </p:cNvSpPr>
          <p:nvPr>
            <p:ph type="sldNum" sz="quarter" idx="4"/>
          </p:nvPr>
        </p:nvSpPr>
        <p:spPr>
          <a:xfrm>
            <a:off x="8737600" y="6448252"/>
            <a:ext cx="2844800" cy="365125"/>
          </a:xfrm>
          <a:prstGeom prst="rect">
            <a:avLst/>
          </a:prstGeom>
        </p:spPr>
        <p:txBody>
          <a:bodyPr vert="horz" lIns="91440" tIns="45720" rIns="91440" bIns="45720" rtlCol="0" anchor="ctr"/>
          <a:lstStyle>
            <a:lvl1pPr algn="r">
              <a:defRPr sz="1400">
                <a:solidFill>
                  <a:schemeClr val="tx2"/>
                </a:solidFill>
                <a:latin typeface="+mj-lt"/>
                <a:ea typeface="標楷體" pitchFamily="65" charset="-120"/>
              </a:defRPr>
            </a:lvl1pPr>
          </a:lstStyle>
          <a:p>
            <a:pPr fontAlgn="base">
              <a:spcBef>
                <a:spcPct val="0"/>
              </a:spcBef>
              <a:spcAft>
                <a:spcPct val="0"/>
              </a:spcAft>
            </a:pPr>
            <a:r>
              <a:rPr kumimoji="1" lang="en-US" altLang="zh-TW" smtClean="0">
                <a:solidFill>
                  <a:srgbClr val="000000"/>
                </a:solidFill>
              </a:rPr>
              <a:t>Page. </a:t>
            </a:r>
            <a:fld id="{6EE93A2B-D0F3-454F-8559-1A5608D746EC}" type="slidenum">
              <a:rPr kumimoji="1" lang="zh-TW" altLang="en-US" smtClean="0">
                <a:solidFill>
                  <a:srgbClr val="000000"/>
                </a:solidFill>
              </a:rPr>
              <a:pPr fontAlgn="base">
                <a:spcBef>
                  <a:spcPct val="0"/>
                </a:spcBef>
                <a:spcAft>
                  <a:spcPct val="0"/>
                </a:spcAft>
              </a:pPr>
              <a:t>‹#›</a:t>
            </a:fld>
            <a:endParaRPr kumimoji="1" lang="zh-TW" altLang="en-US" dirty="0">
              <a:solidFill>
                <a:srgbClr val="000000"/>
              </a:solidFill>
            </a:endParaRPr>
          </a:p>
        </p:txBody>
      </p:sp>
      <p:sp>
        <p:nvSpPr>
          <p:cNvPr id="4" name="標題 3"/>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8401685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250941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600" y="11430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7600" y="11430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17194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7980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501456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172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276421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4251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852792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54547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28600"/>
            <a:ext cx="2743200" cy="61722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09600" y="228600"/>
            <a:ext cx="8026400" cy="61722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3604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320800" y="228601"/>
            <a:ext cx="6299200" cy="563563"/>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09600" y="1143000"/>
            <a:ext cx="10972800" cy="5257800"/>
          </a:xfrm>
        </p:spPr>
        <p:txBody>
          <a:bodyPr/>
          <a:lstStyle/>
          <a:p>
            <a:pPr lvl="0"/>
            <a:r>
              <a:rPr lang="zh-TW" altLang="en-US" noProof="0" smtClean="0"/>
              <a:t>按一下圖示以新增表格</a:t>
            </a:r>
            <a:endParaRPr lang="zh-TW" altLang="en-US" noProof="0"/>
          </a:p>
        </p:txBody>
      </p:sp>
    </p:spTree>
    <p:extLst>
      <p:ext uri="{BB962C8B-B14F-4D97-AF65-F5344CB8AC3E}">
        <p14:creationId xmlns:p14="http://schemas.microsoft.com/office/powerpoint/2010/main" val="40196683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Rectangle 37"/>
          <p:cNvSpPr>
            <a:spLocks noChangeArrowheads="1"/>
          </p:cNvSpPr>
          <p:nvPr/>
        </p:nvSpPr>
        <p:spPr bwMode="auto">
          <a:xfrm>
            <a:off x="361951" y="276225"/>
            <a:ext cx="11495616" cy="6305550"/>
          </a:xfrm>
          <a:prstGeom prst="rect">
            <a:avLst/>
          </a:prstGeom>
          <a:gradFill rotWithShape="1">
            <a:gsLst>
              <a:gs pos="0">
                <a:schemeClr val="bg2"/>
              </a:gs>
              <a:gs pos="100000">
                <a:schemeClr val="bg2">
                  <a:gamma/>
                  <a:tint val="0"/>
                  <a:invGamma/>
                </a:schemeClr>
              </a:gs>
            </a:gsLst>
            <a:lin ang="5400000" scaled="1"/>
          </a:gradFill>
          <a:ln w="38100">
            <a:solidFill>
              <a:schemeClr val="tx1"/>
            </a:solidFill>
            <a:miter lim="800000"/>
            <a:headEnd/>
            <a:tailEnd/>
          </a:ln>
          <a:effec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522438"/>
              </a:solidFill>
              <a:effectLst/>
              <a:uLnTx/>
              <a:uFillTx/>
              <a:latin typeface="Arial" charset="0"/>
              <a:ea typeface="新細明體" charset="-120"/>
              <a:cs typeface="+mn-cs"/>
            </a:endParaRPr>
          </a:p>
        </p:txBody>
      </p:sp>
      <p:sp>
        <p:nvSpPr>
          <p:cNvPr id="5" name="Text Box 14"/>
          <p:cNvSpPr txBox="1">
            <a:spLocks noChangeArrowheads="1"/>
          </p:cNvSpPr>
          <p:nvPr/>
        </p:nvSpPr>
        <p:spPr bwMode="gray">
          <a:xfrm>
            <a:off x="9956800" y="352425"/>
            <a:ext cx="1642533" cy="457200"/>
          </a:xfrm>
          <a:prstGeom prst="rect">
            <a:avLst/>
          </a:prstGeom>
          <a:noFill/>
          <a:ln w="9525">
            <a:noFill/>
            <a:miter lim="800000"/>
            <a:headEnd/>
            <a:tailEnd/>
          </a:ln>
          <a:effec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TW" sz="2400" b="1" i="1" u="none" strike="noStrike" kern="1200" cap="none" spc="0" normalizeH="0" baseline="0" noProof="0">
                <a:ln>
                  <a:noFill/>
                </a:ln>
                <a:solidFill>
                  <a:srgbClr val="000000"/>
                </a:solidFill>
                <a:effectLst/>
                <a:uLnTx/>
                <a:uFillTx/>
                <a:latin typeface="Verdana" pitchFamily="34" charset="0"/>
                <a:ea typeface="新細明體" charset="-120"/>
                <a:cs typeface="+mn-cs"/>
              </a:rPr>
              <a:t>LOGO</a:t>
            </a:r>
          </a:p>
        </p:txBody>
      </p:sp>
      <p:pic>
        <p:nvPicPr>
          <p:cNvPr id="6" name="Picture 38" descr="09_back"/>
          <p:cNvPicPr>
            <a:picLocks noChangeAspect="1" noChangeArrowheads="1"/>
          </p:cNvPicPr>
          <p:nvPr/>
        </p:nvPicPr>
        <p:blipFill>
          <a:blip r:embed="rId2" cstate="print"/>
          <a:srcRect/>
          <a:stretch>
            <a:fillRect/>
          </a:stretch>
        </p:blipFill>
        <p:spPr bwMode="auto">
          <a:xfrm>
            <a:off x="406400" y="862014"/>
            <a:ext cx="11379200" cy="5076825"/>
          </a:xfrm>
          <a:prstGeom prst="rect">
            <a:avLst/>
          </a:prstGeom>
          <a:noFill/>
          <a:ln w="9525">
            <a:noFill/>
            <a:miter lim="800000"/>
            <a:headEnd/>
            <a:tailEnd/>
          </a:ln>
        </p:spPr>
      </p:pic>
      <p:sp>
        <p:nvSpPr>
          <p:cNvPr id="3074" name="Rectangle 2"/>
          <p:cNvSpPr>
            <a:spLocks noGrp="1" noChangeArrowheads="1"/>
          </p:cNvSpPr>
          <p:nvPr>
            <p:ph type="ctrTitle"/>
          </p:nvPr>
        </p:nvSpPr>
        <p:spPr>
          <a:xfrm>
            <a:off x="1981200" y="2219325"/>
            <a:ext cx="9499600" cy="381000"/>
          </a:xfrm>
          <a:noFill/>
        </p:spPr>
        <p:txBody>
          <a:bodyPr/>
          <a:lstStyle>
            <a:lvl1pPr algn="l">
              <a:defRPr sz="3800" b="1">
                <a:solidFill>
                  <a:schemeClr val="tx1"/>
                </a:solidFill>
              </a:defRPr>
            </a:lvl1pPr>
          </a:lstStyle>
          <a:p>
            <a:r>
              <a:rPr lang="zh-TW" altLang="en-US" smtClean="0"/>
              <a:t>按一下以編輯母片標題樣式</a:t>
            </a:r>
            <a:endParaRPr lang="en-US" altLang="zh-TW"/>
          </a:p>
        </p:txBody>
      </p:sp>
      <p:sp>
        <p:nvSpPr>
          <p:cNvPr id="3075" name="Rectangle 3"/>
          <p:cNvSpPr>
            <a:spLocks noGrp="1" noChangeArrowheads="1"/>
          </p:cNvSpPr>
          <p:nvPr>
            <p:ph type="subTitle" idx="1"/>
          </p:nvPr>
        </p:nvSpPr>
        <p:spPr>
          <a:xfrm>
            <a:off x="2032000" y="2714625"/>
            <a:ext cx="7433733" cy="304800"/>
          </a:xfrm>
        </p:spPr>
        <p:txBody>
          <a:bodyPr/>
          <a:lstStyle>
            <a:lvl1pPr marL="0" indent="0">
              <a:buFont typeface="Wingdings" pitchFamily="2" charset="2"/>
              <a:buNone/>
              <a:defRPr sz="1600">
                <a:solidFill>
                  <a:srgbClr val="000000"/>
                </a:solidFill>
              </a:defRPr>
            </a:lvl1pPr>
          </a:lstStyle>
          <a:p>
            <a:r>
              <a:rPr lang="zh-TW" altLang="en-US" smtClean="0"/>
              <a:t>按一下以編輯母片副標題樣式</a:t>
            </a:r>
            <a:endParaRPr lang="en-US" altLang="zh-TW"/>
          </a:p>
        </p:txBody>
      </p:sp>
    </p:spTree>
    <p:extLst>
      <p:ext uri="{BB962C8B-B14F-4D97-AF65-F5344CB8AC3E}">
        <p14:creationId xmlns:p14="http://schemas.microsoft.com/office/powerpoint/2010/main" val="288605736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lgn="just">
              <a:defRPr sz="2400" b="1">
                <a:latin typeface="+mn-lt"/>
                <a:ea typeface="+mj-ea"/>
              </a:defRPr>
            </a:lvl1pPr>
            <a:lvl2pPr algn="just">
              <a:defRPr sz="2200">
                <a:latin typeface="+mn-lt"/>
                <a:ea typeface="+mj-ea"/>
              </a:defRPr>
            </a:lvl2pPr>
            <a:lvl3pPr algn="just">
              <a:buClr>
                <a:schemeClr val="tx2">
                  <a:lumMod val="95000"/>
                  <a:lumOff val="5000"/>
                </a:schemeClr>
              </a:buClr>
              <a:defRPr sz="2000">
                <a:latin typeface="+mn-lt"/>
                <a:ea typeface="+mj-ea"/>
              </a:defRPr>
            </a:lvl3pPr>
            <a:lvl4pPr algn="just">
              <a:defRPr sz="1800">
                <a:latin typeface="+mn-lt"/>
                <a:ea typeface="+mj-ea"/>
              </a:defRPr>
            </a:lvl4pPr>
            <a:lvl5pPr algn="just">
              <a:defRPr sz="1600">
                <a:latin typeface="+mn-lt"/>
                <a:ea typeface="+mj-ea"/>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投影片編號版面配置區 8"/>
          <p:cNvSpPr>
            <a:spLocks noGrp="1"/>
          </p:cNvSpPr>
          <p:nvPr>
            <p:ph type="sldNum" sz="quarter" idx="4"/>
          </p:nvPr>
        </p:nvSpPr>
        <p:spPr>
          <a:xfrm>
            <a:off x="8737600" y="6448252"/>
            <a:ext cx="2844800" cy="365125"/>
          </a:xfrm>
          <a:prstGeom prst="rect">
            <a:avLst/>
          </a:prstGeom>
        </p:spPr>
        <p:txBody>
          <a:bodyPr vert="horz" lIns="91440" tIns="45720" rIns="91440" bIns="45720" rtlCol="0" anchor="ctr"/>
          <a:lstStyle>
            <a:lvl1pPr algn="r">
              <a:defRPr sz="1400">
                <a:solidFill>
                  <a:schemeClr val="tx2"/>
                </a:solidFill>
                <a:latin typeface="+mj-lt"/>
                <a:ea typeface="標楷體" pitchFamily="65" charset="-120"/>
              </a:defRPr>
            </a:lvl1pPr>
          </a:lstStyle>
          <a:p>
            <a:pPr fontAlgn="base">
              <a:spcBef>
                <a:spcPct val="0"/>
              </a:spcBef>
              <a:spcAft>
                <a:spcPct val="0"/>
              </a:spcAft>
            </a:pPr>
            <a:r>
              <a:rPr kumimoji="1" lang="en-US" altLang="zh-TW" smtClean="0">
                <a:solidFill>
                  <a:srgbClr val="000000"/>
                </a:solidFill>
              </a:rPr>
              <a:t>Page. </a:t>
            </a:r>
            <a:fld id="{6EE93A2B-D0F3-454F-8559-1A5608D746EC}" type="slidenum">
              <a:rPr kumimoji="1" lang="zh-TW" altLang="en-US" smtClean="0">
                <a:solidFill>
                  <a:srgbClr val="000000"/>
                </a:solidFill>
              </a:rPr>
              <a:pPr fontAlgn="base">
                <a:spcBef>
                  <a:spcPct val="0"/>
                </a:spcBef>
                <a:spcAft>
                  <a:spcPct val="0"/>
                </a:spcAft>
              </a:pPr>
              <a:t>‹#›</a:t>
            </a:fld>
            <a:endParaRPr kumimoji="1" lang="zh-TW" altLang="en-US" dirty="0">
              <a:solidFill>
                <a:srgbClr val="000000"/>
              </a:solidFill>
            </a:endParaRPr>
          </a:p>
        </p:txBody>
      </p:sp>
      <p:sp>
        <p:nvSpPr>
          <p:cNvPr id="4" name="標題 3"/>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27173334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256173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600" y="11430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7600" y="11430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885386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31358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75776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431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925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952301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1507820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80320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28600"/>
            <a:ext cx="2743200" cy="61722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09600" y="228600"/>
            <a:ext cx="8026400" cy="61722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95390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320800" y="228601"/>
            <a:ext cx="6299200" cy="563563"/>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09600" y="1143000"/>
            <a:ext cx="10972800" cy="5257800"/>
          </a:xfrm>
        </p:spPr>
        <p:txBody>
          <a:bodyPr/>
          <a:lstStyle/>
          <a:p>
            <a:pPr lvl="0"/>
            <a:r>
              <a:rPr lang="zh-TW" altLang="en-US" noProof="0" smtClean="0"/>
              <a:t>按一下圖示以新增表格</a:t>
            </a:r>
            <a:endParaRPr lang="zh-TW" altLang="en-US" noProof="0"/>
          </a:p>
        </p:txBody>
      </p:sp>
    </p:spTree>
    <p:extLst>
      <p:ext uri="{BB962C8B-B14F-4D97-AF65-F5344CB8AC3E}">
        <p14:creationId xmlns:p14="http://schemas.microsoft.com/office/powerpoint/2010/main" val="253189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2021/10/21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extLst>
      <p:ext uri="{BB962C8B-B14F-4D97-AF65-F5344CB8AC3E}">
        <p14:creationId xmlns:p14="http://schemas.microsoft.com/office/powerpoint/2010/main" val="1713973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2021/10/21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extLst>
      <p:ext uri="{BB962C8B-B14F-4D97-AF65-F5344CB8AC3E}">
        <p14:creationId xmlns:p14="http://schemas.microsoft.com/office/powerpoint/2010/main" val="95708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2021/10/21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extLst>
      <p:ext uri="{BB962C8B-B14F-4D97-AF65-F5344CB8AC3E}">
        <p14:creationId xmlns:p14="http://schemas.microsoft.com/office/powerpoint/2010/main" val="4100268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2021/10/21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extLst>
      <p:ext uri="{BB962C8B-B14F-4D97-AF65-F5344CB8AC3E}">
        <p14:creationId xmlns:p14="http://schemas.microsoft.com/office/powerpoint/2010/main" val="187727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2021/10/21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extLst>
      <p:ext uri="{BB962C8B-B14F-4D97-AF65-F5344CB8AC3E}">
        <p14:creationId xmlns:p14="http://schemas.microsoft.com/office/powerpoint/2010/main" val="3758087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2021/10/21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extLst>
      <p:ext uri="{BB962C8B-B14F-4D97-AF65-F5344CB8AC3E}">
        <p14:creationId xmlns:p14="http://schemas.microsoft.com/office/powerpoint/2010/main" val="3029471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3.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944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026" name="Picture 69" descr="09_back_b"/>
          <p:cNvPicPr>
            <a:picLocks noChangeAspect="1" noChangeArrowheads="1"/>
          </p:cNvPicPr>
          <p:nvPr/>
        </p:nvPicPr>
        <p:blipFill>
          <a:blip r:embed="rId14" cstate="print"/>
          <a:srcRect/>
          <a:stretch>
            <a:fillRect/>
          </a:stretch>
        </p:blipFill>
        <p:spPr bwMode="ltGray">
          <a:xfrm>
            <a:off x="9144000" y="573088"/>
            <a:ext cx="2768600" cy="5892800"/>
          </a:xfrm>
          <a:prstGeom prst="rect">
            <a:avLst/>
          </a:prstGeom>
          <a:noFill/>
          <a:ln w="9525">
            <a:noFill/>
            <a:miter lim="800000"/>
            <a:headEnd/>
            <a:tailEnd/>
          </a:ln>
        </p:spPr>
      </p:pic>
      <p:sp>
        <p:nvSpPr>
          <p:cNvPr id="1095" name="Rectangle 71"/>
          <p:cNvSpPr>
            <a:spLocks noChangeArrowheads="1"/>
          </p:cNvSpPr>
          <p:nvPr/>
        </p:nvSpPr>
        <p:spPr bwMode="auto">
          <a:xfrm>
            <a:off x="304800" y="561975"/>
            <a:ext cx="11582400" cy="5915025"/>
          </a:xfrm>
          <a:prstGeom prst="rect">
            <a:avLst/>
          </a:prstGeom>
          <a:noFill/>
          <a:ln w="28575">
            <a:solidFill>
              <a:schemeClr val="tx1"/>
            </a:solidFill>
            <a:miter lim="800000"/>
            <a:headEnd/>
            <a:tailEnd/>
          </a:ln>
          <a:effec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522438"/>
              </a:solidFill>
              <a:effectLst/>
              <a:uLnTx/>
              <a:uFillTx/>
              <a:latin typeface="Arial" charset="0"/>
              <a:ea typeface="新細明體" charset="-120"/>
              <a:cs typeface="+mn-cs"/>
            </a:endParaRPr>
          </a:p>
        </p:txBody>
      </p:sp>
      <p:sp>
        <p:nvSpPr>
          <p:cNvPr id="1029" name="Rectangle 3"/>
          <p:cNvSpPr>
            <a:spLocks noGrp="1" noChangeArrowheads="1"/>
          </p:cNvSpPr>
          <p:nvPr>
            <p:ph type="body" idx="1"/>
          </p:nvPr>
        </p:nvSpPr>
        <p:spPr bwMode="gray">
          <a:xfrm>
            <a:off x="609600" y="1143000"/>
            <a:ext cx="10972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031" name="Rectangle 2"/>
          <p:cNvSpPr>
            <a:spLocks noGrp="1" noChangeArrowheads="1"/>
          </p:cNvSpPr>
          <p:nvPr>
            <p:ph type="title"/>
          </p:nvPr>
        </p:nvSpPr>
        <p:spPr bwMode="gray">
          <a:xfrm>
            <a:off x="1320800" y="228601"/>
            <a:ext cx="6299200" cy="563563"/>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endParaRPr lang="en-US" altLang="zh-TW" dirty="0" smtClean="0"/>
          </a:p>
        </p:txBody>
      </p:sp>
      <p:pic>
        <p:nvPicPr>
          <p:cNvPr id="1032" name="Picture 74" descr="09_icon"/>
          <p:cNvPicPr>
            <a:picLocks noChangeAspect="1" noChangeArrowheads="1"/>
          </p:cNvPicPr>
          <p:nvPr/>
        </p:nvPicPr>
        <p:blipFill>
          <a:blip r:embed="rId15" cstate="print"/>
          <a:srcRect/>
          <a:stretch>
            <a:fillRect/>
          </a:stretch>
        </p:blipFill>
        <p:spPr bwMode="auto">
          <a:xfrm>
            <a:off x="7603067" y="238126"/>
            <a:ext cx="829733" cy="760413"/>
          </a:xfrm>
          <a:prstGeom prst="rect">
            <a:avLst/>
          </a:prstGeom>
          <a:solidFill>
            <a:schemeClr val="bg1"/>
          </a:solidFill>
          <a:ln w="9525">
            <a:noFill/>
            <a:miter lim="800000"/>
            <a:headEnd/>
            <a:tailEnd/>
          </a:ln>
        </p:spPr>
      </p:pic>
      <p:sp>
        <p:nvSpPr>
          <p:cNvPr id="10" name="投影片編號版面配置區 8"/>
          <p:cNvSpPr>
            <a:spLocks noGrp="1"/>
          </p:cNvSpPr>
          <p:nvPr>
            <p:ph type="sldNum" sz="quarter" idx="4"/>
          </p:nvPr>
        </p:nvSpPr>
        <p:spPr>
          <a:xfrm>
            <a:off x="8737600" y="6448252"/>
            <a:ext cx="2844800" cy="365125"/>
          </a:xfrm>
          <a:prstGeom prst="rect">
            <a:avLst/>
          </a:prstGeom>
        </p:spPr>
        <p:txBody>
          <a:bodyPr vert="horz" lIns="91440" tIns="45720" rIns="91440" bIns="45720" rtlCol="0" anchor="ctr"/>
          <a:lstStyle>
            <a:lvl1pPr algn="r">
              <a:defRPr sz="1400">
                <a:solidFill>
                  <a:schemeClr val="tx2"/>
                </a:solidFill>
                <a:latin typeface="+mj-lt"/>
                <a:ea typeface="標楷體" pitchFamily="65" charset="-120"/>
              </a:defRPr>
            </a:lvl1pPr>
          </a:lstStyle>
          <a:p>
            <a:pPr fontAlgn="base">
              <a:spcBef>
                <a:spcPct val="0"/>
              </a:spcBef>
              <a:spcAft>
                <a:spcPct val="0"/>
              </a:spcAft>
            </a:pPr>
            <a:r>
              <a:rPr kumimoji="1" lang="en-US" altLang="zh-TW" smtClean="0">
                <a:solidFill>
                  <a:srgbClr val="000000"/>
                </a:solidFill>
              </a:rPr>
              <a:t>Page. </a:t>
            </a:r>
            <a:fld id="{6EE93A2B-D0F3-454F-8559-1A5608D746EC}" type="slidenum">
              <a:rPr kumimoji="1" lang="zh-TW" altLang="en-US" smtClean="0">
                <a:solidFill>
                  <a:srgbClr val="000000"/>
                </a:solidFill>
              </a:rPr>
              <a:pPr fontAlgn="base">
                <a:spcBef>
                  <a:spcPct val="0"/>
                </a:spcBef>
                <a:spcAft>
                  <a:spcPct val="0"/>
                </a:spcAft>
              </a:pPr>
              <a:t>‹#›</a:t>
            </a:fld>
            <a:endParaRPr kumimoji="1" lang="zh-TW" altLang="en-US" dirty="0">
              <a:solidFill>
                <a:srgbClr val="000000"/>
              </a:solidFill>
            </a:endParaRPr>
          </a:p>
        </p:txBody>
      </p:sp>
    </p:spTree>
    <p:extLst>
      <p:ext uri="{BB962C8B-B14F-4D97-AF65-F5344CB8AC3E}">
        <p14:creationId xmlns:p14="http://schemas.microsoft.com/office/powerpoint/2010/main" val="379711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p:txStyles>
    <p:titleStyle>
      <a:lvl1pPr algn="ctr" rtl="0" eaLnBrk="0" fontAlgn="base" hangingPunct="0">
        <a:spcBef>
          <a:spcPct val="0"/>
        </a:spcBef>
        <a:spcAft>
          <a:spcPct val="0"/>
        </a:spcAft>
        <a:defRPr sz="2800">
          <a:solidFill>
            <a:srgbClr val="000000"/>
          </a:solidFill>
          <a:latin typeface="+mj-lt"/>
          <a:ea typeface="+mj-ea"/>
          <a:cs typeface="+mj-cs"/>
        </a:defRPr>
      </a:lvl1pPr>
      <a:lvl2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2pPr>
      <a:lvl3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3pPr>
      <a:lvl4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4pPr>
      <a:lvl5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5pPr>
      <a:lvl6pPr marL="457200" algn="ctr" rtl="0" eaLnBrk="1" fontAlgn="base" hangingPunct="1">
        <a:spcBef>
          <a:spcPct val="0"/>
        </a:spcBef>
        <a:spcAft>
          <a:spcPct val="0"/>
        </a:spcAft>
        <a:defRPr sz="3200">
          <a:solidFill>
            <a:srgbClr val="000000"/>
          </a:solidFill>
          <a:latin typeface="Verdana" pitchFamily="34" charset="0"/>
        </a:defRPr>
      </a:lvl6pPr>
      <a:lvl7pPr marL="914400" algn="ctr" rtl="0" eaLnBrk="1" fontAlgn="base" hangingPunct="1">
        <a:spcBef>
          <a:spcPct val="0"/>
        </a:spcBef>
        <a:spcAft>
          <a:spcPct val="0"/>
        </a:spcAft>
        <a:defRPr sz="3200">
          <a:solidFill>
            <a:srgbClr val="000000"/>
          </a:solidFill>
          <a:latin typeface="Verdana" pitchFamily="34" charset="0"/>
        </a:defRPr>
      </a:lvl7pPr>
      <a:lvl8pPr marL="1371600" algn="ctr" rtl="0" eaLnBrk="1" fontAlgn="base" hangingPunct="1">
        <a:spcBef>
          <a:spcPct val="0"/>
        </a:spcBef>
        <a:spcAft>
          <a:spcPct val="0"/>
        </a:spcAft>
        <a:defRPr sz="3200">
          <a:solidFill>
            <a:srgbClr val="000000"/>
          </a:solidFill>
          <a:latin typeface="Verdana" pitchFamily="34" charset="0"/>
        </a:defRPr>
      </a:lvl8pPr>
      <a:lvl9pPr marL="1828800" algn="ctr" rtl="0" eaLnBrk="1" fontAlgn="base" hangingPunct="1">
        <a:spcBef>
          <a:spcPct val="0"/>
        </a:spcBef>
        <a:spcAft>
          <a:spcPct val="0"/>
        </a:spcAft>
        <a:defRPr sz="3200">
          <a:solidFill>
            <a:srgbClr val="000000"/>
          </a:solidFill>
          <a:latin typeface="Verdana" pitchFamily="34" charset="0"/>
        </a:defRPr>
      </a:lvl9pPr>
    </p:titleStyle>
    <p:body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2"/>
          </a:solidFill>
          <a:latin typeface="Arial" charset="0"/>
          <a:ea typeface="標楷體" pitchFamily="65" charset="-120"/>
        </a:defRPr>
      </a:lvl2pPr>
      <a:lvl3pPr marL="1143000" indent="-228600" algn="l" rtl="0" eaLnBrk="0" fontAlgn="base" hangingPunct="0">
        <a:spcBef>
          <a:spcPct val="20000"/>
        </a:spcBef>
        <a:spcAft>
          <a:spcPct val="0"/>
        </a:spcAft>
        <a:buClr>
          <a:schemeClr val="hlink"/>
        </a:buClr>
        <a:buChar char="•"/>
        <a:defRPr sz="2400">
          <a:solidFill>
            <a:schemeClr val="tx2"/>
          </a:solidFill>
          <a:latin typeface="Arial" charset="0"/>
          <a:ea typeface="標楷體" pitchFamily="65" charset="-120"/>
        </a:defRPr>
      </a:lvl3pPr>
      <a:lvl4pPr marL="1600200" indent="-228600" algn="l" rtl="0" eaLnBrk="0" fontAlgn="base" hangingPunct="0">
        <a:spcBef>
          <a:spcPct val="20000"/>
        </a:spcBef>
        <a:spcAft>
          <a:spcPct val="0"/>
        </a:spcAft>
        <a:buChar char="–"/>
        <a:defRPr sz="2000">
          <a:solidFill>
            <a:schemeClr val="tx2"/>
          </a:solidFill>
          <a:latin typeface="Arial" charset="0"/>
          <a:ea typeface="標楷體" pitchFamily="65" charset="-120"/>
        </a:defRPr>
      </a:lvl4pPr>
      <a:lvl5pPr marL="2057400" indent="-228600" algn="l" rtl="0" eaLnBrk="0" fontAlgn="base" hangingPunct="0">
        <a:spcBef>
          <a:spcPct val="20000"/>
        </a:spcBef>
        <a:spcAft>
          <a:spcPct val="0"/>
        </a:spcAft>
        <a:buChar char="»"/>
        <a:defRPr sz="2000">
          <a:solidFill>
            <a:schemeClr val="tx2"/>
          </a:solidFill>
          <a:latin typeface="Arial" charset="0"/>
          <a:ea typeface="標楷體" pitchFamily="65" charset="-12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026" name="Picture 69" descr="09_back_b"/>
          <p:cNvPicPr>
            <a:picLocks noChangeAspect="1" noChangeArrowheads="1"/>
          </p:cNvPicPr>
          <p:nvPr/>
        </p:nvPicPr>
        <p:blipFill>
          <a:blip r:embed="rId14" cstate="print"/>
          <a:srcRect/>
          <a:stretch>
            <a:fillRect/>
          </a:stretch>
        </p:blipFill>
        <p:spPr bwMode="ltGray">
          <a:xfrm>
            <a:off x="9144000" y="573088"/>
            <a:ext cx="2768600" cy="5892800"/>
          </a:xfrm>
          <a:prstGeom prst="rect">
            <a:avLst/>
          </a:prstGeom>
          <a:noFill/>
          <a:ln w="9525">
            <a:noFill/>
            <a:miter lim="800000"/>
            <a:headEnd/>
            <a:tailEnd/>
          </a:ln>
        </p:spPr>
      </p:pic>
      <p:sp>
        <p:nvSpPr>
          <p:cNvPr id="1095" name="Rectangle 71"/>
          <p:cNvSpPr>
            <a:spLocks noChangeArrowheads="1"/>
          </p:cNvSpPr>
          <p:nvPr/>
        </p:nvSpPr>
        <p:spPr bwMode="auto">
          <a:xfrm>
            <a:off x="304800" y="561975"/>
            <a:ext cx="11582400" cy="5915025"/>
          </a:xfrm>
          <a:prstGeom prst="rect">
            <a:avLst/>
          </a:prstGeom>
          <a:noFill/>
          <a:ln w="28575">
            <a:solidFill>
              <a:schemeClr val="tx1"/>
            </a:solidFill>
            <a:miter lim="800000"/>
            <a:headEnd/>
            <a:tailEnd/>
          </a:ln>
          <a:effec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522438"/>
              </a:solidFill>
              <a:effectLst/>
              <a:uLnTx/>
              <a:uFillTx/>
              <a:latin typeface="Arial" charset="0"/>
              <a:ea typeface="新細明體" charset="-120"/>
              <a:cs typeface="+mn-cs"/>
            </a:endParaRPr>
          </a:p>
        </p:txBody>
      </p:sp>
      <p:sp>
        <p:nvSpPr>
          <p:cNvPr id="1029" name="Rectangle 3"/>
          <p:cNvSpPr>
            <a:spLocks noGrp="1" noChangeArrowheads="1"/>
          </p:cNvSpPr>
          <p:nvPr>
            <p:ph type="body" idx="1"/>
          </p:nvPr>
        </p:nvSpPr>
        <p:spPr bwMode="gray">
          <a:xfrm>
            <a:off x="609600" y="1143000"/>
            <a:ext cx="10972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031" name="Rectangle 2"/>
          <p:cNvSpPr>
            <a:spLocks noGrp="1" noChangeArrowheads="1"/>
          </p:cNvSpPr>
          <p:nvPr>
            <p:ph type="title"/>
          </p:nvPr>
        </p:nvSpPr>
        <p:spPr bwMode="gray">
          <a:xfrm>
            <a:off x="1320800" y="228601"/>
            <a:ext cx="6299200" cy="563563"/>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endParaRPr lang="en-US" altLang="zh-TW" dirty="0" smtClean="0"/>
          </a:p>
        </p:txBody>
      </p:sp>
      <p:pic>
        <p:nvPicPr>
          <p:cNvPr id="1032" name="Picture 74" descr="09_icon"/>
          <p:cNvPicPr>
            <a:picLocks noChangeAspect="1" noChangeArrowheads="1"/>
          </p:cNvPicPr>
          <p:nvPr/>
        </p:nvPicPr>
        <p:blipFill>
          <a:blip r:embed="rId15" cstate="print"/>
          <a:srcRect/>
          <a:stretch>
            <a:fillRect/>
          </a:stretch>
        </p:blipFill>
        <p:spPr bwMode="auto">
          <a:xfrm>
            <a:off x="7603067" y="238126"/>
            <a:ext cx="829733" cy="760413"/>
          </a:xfrm>
          <a:prstGeom prst="rect">
            <a:avLst/>
          </a:prstGeom>
          <a:solidFill>
            <a:schemeClr val="bg1"/>
          </a:solidFill>
          <a:ln w="9525">
            <a:noFill/>
            <a:miter lim="800000"/>
            <a:headEnd/>
            <a:tailEnd/>
          </a:ln>
        </p:spPr>
      </p:pic>
      <p:sp>
        <p:nvSpPr>
          <p:cNvPr id="10" name="投影片編號版面配置區 8"/>
          <p:cNvSpPr>
            <a:spLocks noGrp="1"/>
          </p:cNvSpPr>
          <p:nvPr>
            <p:ph type="sldNum" sz="quarter" idx="4"/>
          </p:nvPr>
        </p:nvSpPr>
        <p:spPr>
          <a:xfrm>
            <a:off x="8737600" y="6448252"/>
            <a:ext cx="2844800" cy="365125"/>
          </a:xfrm>
          <a:prstGeom prst="rect">
            <a:avLst/>
          </a:prstGeom>
        </p:spPr>
        <p:txBody>
          <a:bodyPr vert="horz" lIns="91440" tIns="45720" rIns="91440" bIns="45720" rtlCol="0" anchor="ctr"/>
          <a:lstStyle>
            <a:lvl1pPr algn="r">
              <a:defRPr sz="1400">
                <a:solidFill>
                  <a:schemeClr val="tx2"/>
                </a:solidFill>
                <a:latin typeface="+mj-lt"/>
                <a:ea typeface="標楷體" pitchFamily="65" charset="-120"/>
              </a:defRPr>
            </a:lvl1pPr>
          </a:lstStyle>
          <a:p>
            <a:pPr fontAlgn="base">
              <a:spcBef>
                <a:spcPct val="0"/>
              </a:spcBef>
              <a:spcAft>
                <a:spcPct val="0"/>
              </a:spcAft>
            </a:pPr>
            <a:r>
              <a:rPr kumimoji="1" lang="en-US" altLang="zh-TW" smtClean="0">
                <a:solidFill>
                  <a:srgbClr val="000000"/>
                </a:solidFill>
              </a:rPr>
              <a:t>Page. </a:t>
            </a:r>
            <a:fld id="{6EE93A2B-D0F3-454F-8559-1A5608D746EC}" type="slidenum">
              <a:rPr kumimoji="1" lang="zh-TW" altLang="en-US" smtClean="0">
                <a:solidFill>
                  <a:srgbClr val="000000"/>
                </a:solidFill>
              </a:rPr>
              <a:pPr fontAlgn="base">
                <a:spcBef>
                  <a:spcPct val="0"/>
                </a:spcBef>
                <a:spcAft>
                  <a:spcPct val="0"/>
                </a:spcAft>
              </a:pPr>
              <a:t>‹#›</a:t>
            </a:fld>
            <a:endParaRPr kumimoji="1" lang="zh-TW" altLang="en-US" dirty="0">
              <a:solidFill>
                <a:srgbClr val="000000"/>
              </a:solidFill>
            </a:endParaRPr>
          </a:p>
        </p:txBody>
      </p:sp>
    </p:spTree>
    <p:extLst>
      <p:ext uri="{BB962C8B-B14F-4D97-AF65-F5344CB8AC3E}">
        <p14:creationId xmlns:p14="http://schemas.microsoft.com/office/powerpoint/2010/main" val="36774153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hf hdr="0"/>
  <p:txStyles>
    <p:titleStyle>
      <a:lvl1pPr algn="ctr" rtl="0" eaLnBrk="0" fontAlgn="base" hangingPunct="0">
        <a:spcBef>
          <a:spcPct val="0"/>
        </a:spcBef>
        <a:spcAft>
          <a:spcPct val="0"/>
        </a:spcAft>
        <a:defRPr sz="2800">
          <a:solidFill>
            <a:srgbClr val="000000"/>
          </a:solidFill>
          <a:latin typeface="+mj-lt"/>
          <a:ea typeface="+mj-ea"/>
          <a:cs typeface="+mj-cs"/>
        </a:defRPr>
      </a:lvl1pPr>
      <a:lvl2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2pPr>
      <a:lvl3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3pPr>
      <a:lvl4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4pPr>
      <a:lvl5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5pPr>
      <a:lvl6pPr marL="457200" algn="ctr" rtl="0" eaLnBrk="1" fontAlgn="base" hangingPunct="1">
        <a:spcBef>
          <a:spcPct val="0"/>
        </a:spcBef>
        <a:spcAft>
          <a:spcPct val="0"/>
        </a:spcAft>
        <a:defRPr sz="3200">
          <a:solidFill>
            <a:srgbClr val="000000"/>
          </a:solidFill>
          <a:latin typeface="Verdana" pitchFamily="34" charset="0"/>
        </a:defRPr>
      </a:lvl6pPr>
      <a:lvl7pPr marL="914400" algn="ctr" rtl="0" eaLnBrk="1" fontAlgn="base" hangingPunct="1">
        <a:spcBef>
          <a:spcPct val="0"/>
        </a:spcBef>
        <a:spcAft>
          <a:spcPct val="0"/>
        </a:spcAft>
        <a:defRPr sz="3200">
          <a:solidFill>
            <a:srgbClr val="000000"/>
          </a:solidFill>
          <a:latin typeface="Verdana" pitchFamily="34" charset="0"/>
        </a:defRPr>
      </a:lvl7pPr>
      <a:lvl8pPr marL="1371600" algn="ctr" rtl="0" eaLnBrk="1" fontAlgn="base" hangingPunct="1">
        <a:spcBef>
          <a:spcPct val="0"/>
        </a:spcBef>
        <a:spcAft>
          <a:spcPct val="0"/>
        </a:spcAft>
        <a:defRPr sz="3200">
          <a:solidFill>
            <a:srgbClr val="000000"/>
          </a:solidFill>
          <a:latin typeface="Verdana" pitchFamily="34" charset="0"/>
        </a:defRPr>
      </a:lvl8pPr>
      <a:lvl9pPr marL="1828800" algn="ctr" rtl="0" eaLnBrk="1" fontAlgn="base" hangingPunct="1">
        <a:spcBef>
          <a:spcPct val="0"/>
        </a:spcBef>
        <a:spcAft>
          <a:spcPct val="0"/>
        </a:spcAft>
        <a:defRPr sz="3200">
          <a:solidFill>
            <a:srgbClr val="000000"/>
          </a:solidFill>
          <a:latin typeface="Verdana" pitchFamily="34" charset="0"/>
        </a:defRPr>
      </a:lvl9pPr>
    </p:titleStyle>
    <p:body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2"/>
          </a:solidFill>
          <a:latin typeface="Arial" charset="0"/>
          <a:ea typeface="標楷體" pitchFamily="65" charset="-120"/>
        </a:defRPr>
      </a:lvl2pPr>
      <a:lvl3pPr marL="1143000" indent="-228600" algn="l" rtl="0" eaLnBrk="0" fontAlgn="base" hangingPunct="0">
        <a:spcBef>
          <a:spcPct val="20000"/>
        </a:spcBef>
        <a:spcAft>
          <a:spcPct val="0"/>
        </a:spcAft>
        <a:buClr>
          <a:schemeClr val="hlink"/>
        </a:buClr>
        <a:buChar char="•"/>
        <a:defRPr sz="2400">
          <a:solidFill>
            <a:schemeClr val="tx2"/>
          </a:solidFill>
          <a:latin typeface="Arial" charset="0"/>
          <a:ea typeface="標楷體" pitchFamily="65" charset="-120"/>
        </a:defRPr>
      </a:lvl3pPr>
      <a:lvl4pPr marL="1600200" indent="-228600" algn="l" rtl="0" eaLnBrk="0" fontAlgn="base" hangingPunct="0">
        <a:spcBef>
          <a:spcPct val="20000"/>
        </a:spcBef>
        <a:spcAft>
          <a:spcPct val="0"/>
        </a:spcAft>
        <a:buChar char="–"/>
        <a:defRPr sz="2000">
          <a:solidFill>
            <a:schemeClr val="tx2"/>
          </a:solidFill>
          <a:latin typeface="Arial" charset="0"/>
          <a:ea typeface="標楷體" pitchFamily="65" charset="-120"/>
        </a:defRPr>
      </a:lvl4pPr>
      <a:lvl5pPr marL="2057400" indent="-228600" algn="l" rtl="0" eaLnBrk="0" fontAlgn="base" hangingPunct="0">
        <a:spcBef>
          <a:spcPct val="20000"/>
        </a:spcBef>
        <a:spcAft>
          <a:spcPct val="0"/>
        </a:spcAft>
        <a:buChar char="»"/>
        <a:defRPr sz="2000">
          <a:solidFill>
            <a:schemeClr val="tx2"/>
          </a:solidFill>
          <a:latin typeface="Arial" charset="0"/>
          <a:ea typeface="標楷體" pitchFamily="65" charset="-120"/>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zh.wikipedia.org/wiki/3G" TargetMode="External"/><Relationship Id="rId13" Type="http://schemas.openxmlformats.org/officeDocument/2006/relationships/hyperlink" Target="https://zh.wikipedia.org/wiki/%E6%97%A0%E7%BA%BF%E7%BD%91%E7%BB%9C" TargetMode="External"/><Relationship Id="rId3" Type="http://schemas.openxmlformats.org/officeDocument/2006/relationships/hyperlink" Target="https://zh.wikipedia.org/wiki/%E8%9C%82%E7%AA%9D%E7%AB%99" TargetMode="External"/><Relationship Id="rId7" Type="http://schemas.openxmlformats.org/officeDocument/2006/relationships/hyperlink" Target="https://zh.wikipedia.org/wiki/CDMA2000" TargetMode="External"/><Relationship Id="rId12" Type="http://schemas.openxmlformats.org/officeDocument/2006/relationships/hyperlink" Target="https://zh.wikipedia.org/wiki/%E5%85%89%E7%BA%A4" TargetMode="External"/><Relationship Id="rId2" Type="http://schemas.openxmlformats.org/officeDocument/2006/relationships/hyperlink" Target="https://zh.wikipedia.org/wiki/%E7%A7%BB%E5%8A%A8%E9%80%9A%E4%BF%A1" TargetMode="External"/><Relationship Id="rId1" Type="http://schemas.openxmlformats.org/officeDocument/2006/relationships/slideLayout" Target="../slideLayouts/slideLayout3.xml"/><Relationship Id="rId6" Type="http://schemas.openxmlformats.org/officeDocument/2006/relationships/hyperlink" Target="https://zh.wikipedia.org/wiki/WCDMA" TargetMode="External"/><Relationship Id="rId11" Type="http://schemas.openxmlformats.org/officeDocument/2006/relationships/hyperlink" Target="https://zh.wikipedia.org/wiki/4G" TargetMode="External"/><Relationship Id="rId5" Type="http://schemas.openxmlformats.org/officeDocument/2006/relationships/hyperlink" Target="https://zh.wikipedia.org/wiki/GSM" TargetMode="External"/><Relationship Id="rId10" Type="http://schemas.openxmlformats.org/officeDocument/2006/relationships/hyperlink" Target="https://zh.wikipedia.org/wiki/%E9%95%B7%E6%9C%9F%E6%BC%94%E9%80%B2%E6%8A%80%E8%A1%93%E5%8D%87%E7%B4%9A%E7%89%88" TargetMode="External"/><Relationship Id="rId4" Type="http://schemas.openxmlformats.org/officeDocument/2006/relationships/hyperlink" Target="https://zh.wikipedia.org/wiki/%E8%9C%82%E7%AA%A9" TargetMode="External"/><Relationship Id="rId9" Type="http://schemas.openxmlformats.org/officeDocument/2006/relationships/hyperlink" Target="https://zh.wikipedia.org/wiki/%E9%95%B7%E6%9C%9F%E6%BC%94%E9%80%B2%E6%8A%80%E8%A1%93"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h.wikipedia.org/wiki/%E5%9F%BA%E5%9C%B0%E5%8F%B0" TargetMode="External"/><Relationship Id="rId2" Type="http://schemas.openxmlformats.org/officeDocument/2006/relationships/hyperlink" Target="https://zh.wikipedia.org/w/index.php?title=%E5%85%AD%E8%A7%92%E8%9C%82%E7%AA%9D&amp;action=edit&amp;redlink=1"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zh.wikipedia.org/w/index.php?title=%E5%90%8C%E4%BF%A1%E9%81%93%E5%B9%B2%E6%89%B0&amp;action=edit&amp;redlink=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zh.wikipedia.org/wiki/%E5%AE%B6%E5%BA%AD%E5%9F%BA%E7%AB%99" TargetMode="External"/><Relationship Id="rId13" Type="http://schemas.openxmlformats.org/officeDocument/2006/relationships/hyperlink" Target="http://www.2cm.com.tw/technologyshow_content.asp?sn=1311050004" TargetMode="External"/><Relationship Id="rId3" Type="http://schemas.openxmlformats.org/officeDocument/2006/relationships/hyperlink" Target="http://rfhic.com/eng/app/Small-cell-amplifier.html?ckattempt=2" TargetMode="External"/><Relationship Id="rId7" Type="http://schemas.openxmlformats.org/officeDocument/2006/relationships/hyperlink" Target="https://tel3c.tw/blog/post/219477901" TargetMode="External"/><Relationship Id="rId12" Type="http://schemas.openxmlformats.org/officeDocument/2006/relationships/hyperlink" Target="http://xdxdd.blogspot.com/2012/10/lte-icicinter-cell-interference.html"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smallcellforum.org/" TargetMode="External"/><Relationship Id="rId11" Type="http://schemas.openxmlformats.org/officeDocument/2006/relationships/hyperlink" Target="https://en.wikipedia.org/wiki/Macrocell" TargetMode="External"/><Relationship Id="rId5" Type="http://schemas.openxmlformats.org/officeDocument/2006/relationships/hyperlink" Target="http://www.3gpp.org/hetnet" TargetMode="External"/><Relationship Id="rId10" Type="http://schemas.openxmlformats.org/officeDocument/2006/relationships/hyperlink" Target="https://en.wikipedia.org/wiki/Microcell" TargetMode="External"/><Relationship Id="rId4" Type="http://schemas.openxmlformats.org/officeDocument/2006/relationships/hyperlink" Target="http://www.chinatimes.com/realtimenews/20180315001763-260410" TargetMode="External"/><Relationship Id="rId9" Type="http://schemas.openxmlformats.org/officeDocument/2006/relationships/hyperlink" Target="https://en.wikipedia.org/wiki/Picocel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_1"/>
          <p:cNvSpPr/>
          <p:nvPr/>
        </p:nvSpPr>
        <p:spPr>
          <a:xfrm rot="2700000">
            <a:off x="3711552" y="1053000"/>
            <a:ext cx="4752000" cy="4752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Rectangle 4_1_1"/>
          <p:cNvSpPr/>
          <p:nvPr/>
        </p:nvSpPr>
        <p:spPr>
          <a:xfrm rot="2700000">
            <a:off x="3891552" y="1233000"/>
            <a:ext cx="4392000" cy="4392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4"/>
          <p:cNvSpPr/>
          <p:nvPr/>
        </p:nvSpPr>
        <p:spPr>
          <a:xfrm rot="2700000">
            <a:off x="4071552" y="1413000"/>
            <a:ext cx="4032000" cy="4032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Rectangle 4_1"/>
          <p:cNvSpPr/>
          <p:nvPr/>
        </p:nvSpPr>
        <p:spPr>
          <a:xfrm rot="2700000">
            <a:off x="4251552" y="1593000"/>
            <a:ext cx="3672000" cy="36720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Rectangle 4_2"/>
          <p:cNvSpPr/>
          <p:nvPr/>
        </p:nvSpPr>
        <p:spPr>
          <a:xfrm rot="2700000">
            <a:off x="4377552" y="1719000"/>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2" name="组合 1"/>
          <p:cNvGrpSpPr/>
          <p:nvPr/>
        </p:nvGrpSpPr>
        <p:grpSpPr>
          <a:xfrm>
            <a:off x="4499985" y="1888916"/>
            <a:ext cx="3409806" cy="3080168"/>
            <a:chOff x="4503969" y="1888916"/>
            <a:chExt cx="3123667" cy="3080168"/>
          </a:xfrm>
        </p:grpSpPr>
        <p:sp>
          <p:nvSpPr>
            <p:cNvPr id="6" name="Rectangle 4_1"/>
            <p:cNvSpPr/>
            <p:nvPr/>
          </p:nvSpPr>
          <p:spPr>
            <a:xfrm rot="2700000">
              <a:off x="4547468" y="1888916"/>
              <a:ext cx="3080168" cy="3080168"/>
            </a:xfrm>
            <a:prstGeom prst="rect">
              <a:avLst/>
            </a:prstGeom>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文本框 25"/>
            <p:cNvSpPr txBox="1"/>
            <p:nvPr/>
          </p:nvSpPr>
          <p:spPr>
            <a:xfrm>
              <a:off x="4503969" y="2644167"/>
              <a:ext cx="2979756" cy="1569660"/>
            </a:xfrm>
            <a:prstGeom prst="rect">
              <a:avLst/>
            </a:prstGeom>
            <a:noFill/>
          </p:spPr>
          <p:txBody>
            <a:bodyPr wrap="square" rtlCol="0">
              <a:spAutoFit/>
            </a:bodyPr>
            <a:lstStyle/>
            <a:p>
              <a:pPr algn="dist"/>
              <a:r>
                <a:rPr lang="zh-TW" altLang="en-US" sz="48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小細胞基</a:t>
              </a:r>
              <a:r>
                <a:rPr lang="zh-TW" altLang="en-US" sz="4800" b="1"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站</a:t>
              </a:r>
              <a:endParaRPr lang="en-US" altLang="zh-TW" sz="4800" b="1"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dist"/>
              <a:r>
                <a:rPr lang="zh-TW" altLang="en-US" sz="4800" b="1"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介</a:t>
              </a:r>
              <a:r>
                <a:rPr lang="zh-TW" altLang="en-US" sz="48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接技術</a:t>
              </a:r>
              <a:endParaRPr lang="zh-CN" altLang="en-US" sz="4800" dirty="0">
                <a:solidFill>
                  <a:schemeClr val="bg1"/>
                </a:solidFill>
                <a:latin typeface="+mn-ea"/>
              </a:endParaRPr>
            </a:p>
          </p:txBody>
        </p:sp>
      </p:grpSp>
      <p:grpSp>
        <p:nvGrpSpPr>
          <p:cNvPr id="4" name="组合 3"/>
          <p:cNvGrpSpPr/>
          <p:nvPr/>
        </p:nvGrpSpPr>
        <p:grpSpPr>
          <a:xfrm>
            <a:off x="1728832" y="2718507"/>
            <a:ext cx="8731967" cy="1428665"/>
            <a:chOff x="1728832" y="2718507"/>
            <a:chExt cx="8731967" cy="1428665"/>
          </a:xfrm>
        </p:grpSpPr>
        <p:sp>
          <p:nvSpPr>
            <p:cNvPr id="36" name="任意多边形 35"/>
            <p:cNvSpPr/>
            <p:nvPr/>
          </p:nvSpPr>
          <p:spPr>
            <a:xfrm rot="2700000">
              <a:off x="1728832" y="2726192"/>
              <a:ext cx="1420980" cy="1420980"/>
            </a:xfrm>
            <a:custGeom>
              <a:avLst/>
              <a:gdLst>
                <a:gd name="connsiteX0" fmla="*/ 0 w 1420980"/>
                <a:gd name="connsiteY0" fmla="*/ 0 h 1420980"/>
                <a:gd name="connsiteX1" fmla="*/ 471088 w 1420980"/>
                <a:gd name="connsiteY1" fmla="*/ 0 h 1420980"/>
                <a:gd name="connsiteX2" fmla="*/ 471088 w 1420980"/>
                <a:gd name="connsiteY2" fmla="*/ 71049 h 1420980"/>
                <a:gd name="connsiteX3" fmla="*/ 71049 w 1420980"/>
                <a:gd name="connsiteY3" fmla="*/ 71049 h 1420980"/>
                <a:gd name="connsiteX4" fmla="*/ 71049 w 1420980"/>
                <a:gd name="connsiteY4" fmla="*/ 1349931 h 1420980"/>
                <a:gd name="connsiteX5" fmla="*/ 1349931 w 1420980"/>
                <a:gd name="connsiteY5" fmla="*/ 1349931 h 1420980"/>
                <a:gd name="connsiteX6" fmla="*/ 1349931 w 1420980"/>
                <a:gd name="connsiteY6" fmla="*/ 949891 h 1420980"/>
                <a:gd name="connsiteX7" fmla="*/ 1420980 w 1420980"/>
                <a:gd name="connsiteY7" fmla="*/ 949891 h 1420980"/>
                <a:gd name="connsiteX8" fmla="*/ 1420980 w 1420980"/>
                <a:gd name="connsiteY8" fmla="*/ 1420980 h 1420980"/>
                <a:gd name="connsiteX9" fmla="*/ 0 w 1420980"/>
                <a:gd name="connsiteY9" fmla="*/ 1420980 h 14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0980" h="1420980">
                  <a:moveTo>
                    <a:pt x="0" y="0"/>
                  </a:moveTo>
                  <a:lnTo>
                    <a:pt x="471088" y="0"/>
                  </a:lnTo>
                  <a:lnTo>
                    <a:pt x="471088" y="71049"/>
                  </a:lnTo>
                  <a:lnTo>
                    <a:pt x="71049" y="71049"/>
                  </a:lnTo>
                  <a:lnTo>
                    <a:pt x="71049" y="1349931"/>
                  </a:lnTo>
                  <a:lnTo>
                    <a:pt x="1349931" y="1349931"/>
                  </a:lnTo>
                  <a:lnTo>
                    <a:pt x="1349931" y="949891"/>
                  </a:lnTo>
                  <a:lnTo>
                    <a:pt x="1420980" y="949891"/>
                  </a:lnTo>
                  <a:lnTo>
                    <a:pt x="1420980" y="1420980"/>
                  </a:lnTo>
                  <a:lnTo>
                    <a:pt x="0" y="142098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900000" flipH="1">
              <a:off x="9039819" y="2718507"/>
              <a:ext cx="1420980" cy="1420980"/>
            </a:xfrm>
            <a:custGeom>
              <a:avLst/>
              <a:gdLst>
                <a:gd name="connsiteX0" fmla="*/ 0 w 1420980"/>
                <a:gd name="connsiteY0" fmla="*/ 0 h 1420980"/>
                <a:gd name="connsiteX1" fmla="*/ 471088 w 1420980"/>
                <a:gd name="connsiteY1" fmla="*/ 0 h 1420980"/>
                <a:gd name="connsiteX2" fmla="*/ 471088 w 1420980"/>
                <a:gd name="connsiteY2" fmla="*/ 71049 h 1420980"/>
                <a:gd name="connsiteX3" fmla="*/ 71049 w 1420980"/>
                <a:gd name="connsiteY3" fmla="*/ 71049 h 1420980"/>
                <a:gd name="connsiteX4" fmla="*/ 71049 w 1420980"/>
                <a:gd name="connsiteY4" fmla="*/ 1349931 h 1420980"/>
                <a:gd name="connsiteX5" fmla="*/ 1349931 w 1420980"/>
                <a:gd name="connsiteY5" fmla="*/ 1349931 h 1420980"/>
                <a:gd name="connsiteX6" fmla="*/ 1349931 w 1420980"/>
                <a:gd name="connsiteY6" fmla="*/ 949891 h 1420980"/>
                <a:gd name="connsiteX7" fmla="*/ 1420980 w 1420980"/>
                <a:gd name="connsiteY7" fmla="*/ 949891 h 1420980"/>
                <a:gd name="connsiteX8" fmla="*/ 1420980 w 1420980"/>
                <a:gd name="connsiteY8" fmla="*/ 1420980 h 1420980"/>
                <a:gd name="connsiteX9" fmla="*/ 0 w 1420980"/>
                <a:gd name="connsiteY9" fmla="*/ 1420980 h 14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0980" h="1420980">
                  <a:moveTo>
                    <a:pt x="0" y="0"/>
                  </a:moveTo>
                  <a:lnTo>
                    <a:pt x="471088" y="0"/>
                  </a:lnTo>
                  <a:lnTo>
                    <a:pt x="471088" y="71049"/>
                  </a:lnTo>
                  <a:lnTo>
                    <a:pt x="71049" y="71049"/>
                  </a:lnTo>
                  <a:lnTo>
                    <a:pt x="71049" y="1349931"/>
                  </a:lnTo>
                  <a:lnTo>
                    <a:pt x="1349931" y="1349931"/>
                  </a:lnTo>
                  <a:lnTo>
                    <a:pt x="1349931" y="949891"/>
                  </a:lnTo>
                  <a:lnTo>
                    <a:pt x="1420980" y="949891"/>
                  </a:lnTo>
                  <a:lnTo>
                    <a:pt x="1420980" y="1420980"/>
                  </a:lnTo>
                  <a:lnTo>
                    <a:pt x="0" y="142098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2503091" y="2718507"/>
            <a:ext cx="7183449" cy="1428665"/>
            <a:chOff x="2503091" y="2718507"/>
            <a:chExt cx="7183449" cy="1428665"/>
          </a:xfrm>
        </p:grpSpPr>
        <p:sp>
          <p:nvSpPr>
            <p:cNvPr id="37" name="任意多边形 36"/>
            <p:cNvSpPr/>
            <p:nvPr/>
          </p:nvSpPr>
          <p:spPr>
            <a:xfrm rot="2700000">
              <a:off x="2503091" y="2726192"/>
              <a:ext cx="1420980" cy="1420980"/>
            </a:xfrm>
            <a:custGeom>
              <a:avLst/>
              <a:gdLst>
                <a:gd name="connsiteX0" fmla="*/ 0 w 1420980"/>
                <a:gd name="connsiteY0" fmla="*/ 0 h 1420980"/>
                <a:gd name="connsiteX1" fmla="*/ 292597 w 1420980"/>
                <a:gd name="connsiteY1" fmla="*/ 0 h 1420980"/>
                <a:gd name="connsiteX2" fmla="*/ 292597 w 1420980"/>
                <a:gd name="connsiteY2" fmla="*/ 71049 h 1420980"/>
                <a:gd name="connsiteX3" fmla="*/ 71049 w 1420980"/>
                <a:gd name="connsiteY3" fmla="*/ 71049 h 1420980"/>
                <a:gd name="connsiteX4" fmla="*/ 71049 w 1420980"/>
                <a:gd name="connsiteY4" fmla="*/ 1349931 h 1420980"/>
                <a:gd name="connsiteX5" fmla="*/ 1349931 w 1420980"/>
                <a:gd name="connsiteY5" fmla="*/ 1349931 h 1420980"/>
                <a:gd name="connsiteX6" fmla="*/ 1349931 w 1420980"/>
                <a:gd name="connsiteY6" fmla="*/ 1128383 h 1420980"/>
                <a:gd name="connsiteX7" fmla="*/ 1420980 w 1420980"/>
                <a:gd name="connsiteY7" fmla="*/ 1128383 h 1420980"/>
                <a:gd name="connsiteX8" fmla="*/ 1420980 w 1420980"/>
                <a:gd name="connsiteY8" fmla="*/ 1420980 h 1420980"/>
                <a:gd name="connsiteX9" fmla="*/ 0 w 1420980"/>
                <a:gd name="connsiteY9" fmla="*/ 1420980 h 14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0980" h="1420980">
                  <a:moveTo>
                    <a:pt x="0" y="0"/>
                  </a:moveTo>
                  <a:lnTo>
                    <a:pt x="292597" y="0"/>
                  </a:lnTo>
                  <a:lnTo>
                    <a:pt x="292597" y="71049"/>
                  </a:lnTo>
                  <a:lnTo>
                    <a:pt x="71049" y="71049"/>
                  </a:lnTo>
                  <a:lnTo>
                    <a:pt x="71049" y="1349931"/>
                  </a:lnTo>
                  <a:lnTo>
                    <a:pt x="1349931" y="1349931"/>
                  </a:lnTo>
                  <a:lnTo>
                    <a:pt x="1349931" y="1128383"/>
                  </a:lnTo>
                  <a:lnTo>
                    <a:pt x="1420980" y="1128383"/>
                  </a:lnTo>
                  <a:lnTo>
                    <a:pt x="1420980" y="1420980"/>
                  </a:lnTo>
                  <a:lnTo>
                    <a:pt x="0" y="142098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18900000" flipH="1">
              <a:off x="8265560" y="2718507"/>
              <a:ext cx="1420980" cy="1420980"/>
            </a:xfrm>
            <a:custGeom>
              <a:avLst/>
              <a:gdLst>
                <a:gd name="connsiteX0" fmla="*/ 0 w 1420980"/>
                <a:gd name="connsiteY0" fmla="*/ 0 h 1420980"/>
                <a:gd name="connsiteX1" fmla="*/ 292597 w 1420980"/>
                <a:gd name="connsiteY1" fmla="*/ 0 h 1420980"/>
                <a:gd name="connsiteX2" fmla="*/ 292597 w 1420980"/>
                <a:gd name="connsiteY2" fmla="*/ 71049 h 1420980"/>
                <a:gd name="connsiteX3" fmla="*/ 71049 w 1420980"/>
                <a:gd name="connsiteY3" fmla="*/ 71049 h 1420980"/>
                <a:gd name="connsiteX4" fmla="*/ 71049 w 1420980"/>
                <a:gd name="connsiteY4" fmla="*/ 1349931 h 1420980"/>
                <a:gd name="connsiteX5" fmla="*/ 1349931 w 1420980"/>
                <a:gd name="connsiteY5" fmla="*/ 1349931 h 1420980"/>
                <a:gd name="connsiteX6" fmla="*/ 1349931 w 1420980"/>
                <a:gd name="connsiteY6" fmla="*/ 1128383 h 1420980"/>
                <a:gd name="connsiteX7" fmla="*/ 1420980 w 1420980"/>
                <a:gd name="connsiteY7" fmla="*/ 1128383 h 1420980"/>
                <a:gd name="connsiteX8" fmla="*/ 1420980 w 1420980"/>
                <a:gd name="connsiteY8" fmla="*/ 1420980 h 1420980"/>
                <a:gd name="connsiteX9" fmla="*/ 0 w 1420980"/>
                <a:gd name="connsiteY9" fmla="*/ 1420980 h 14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0980" h="1420980">
                  <a:moveTo>
                    <a:pt x="0" y="0"/>
                  </a:moveTo>
                  <a:lnTo>
                    <a:pt x="292597" y="0"/>
                  </a:lnTo>
                  <a:lnTo>
                    <a:pt x="292597" y="71049"/>
                  </a:lnTo>
                  <a:lnTo>
                    <a:pt x="71049" y="71049"/>
                  </a:lnTo>
                  <a:lnTo>
                    <a:pt x="71049" y="1349931"/>
                  </a:lnTo>
                  <a:lnTo>
                    <a:pt x="1349931" y="1349931"/>
                  </a:lnTo>
                  <a:lnTo>
                    <a:pt x="1349931" y="1128383"/>
                  </a:lnTo>
                  <a:lnTo>
                    <a:pt x="1420980" y="1128383"/>
                  </a:lnTo>
                  <a:lnTo>
                    <a:pt x="1420980" y="1420980"/>
                  </a:lnTo>
                  <a:lnTo>
                    <a:pt x="0" y="142098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9310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 calcmode="lin" valueType="num">
                                      <p:cBhvr>
                                        <p:cTn id="12" dur="250" fill="hold"/>
                                        <p:tgtEl>
                                          <p:spTgt spid="7"/>
                                        </p:tgtEl>
                                        <p:attrNameLst>
                                          <p:attrName>ppt_w</p:attrName>
                                        </p:attrNameLst>
                                      </p:cBhvr>
                                      <p:tavLst>
                                        <p:tav tm="0">
                                          <p:val>
                                            <p:fltVal val="0"/>
                                          </p:val>
                                        </p:tav>
                                        <p:tav tm="100000">
                                          <p:val>
                                            <p:strVal val="#ppt_w"/>
                                          </p:val>
                                        </p:tav>
                                      </p:tavLst>
                                    </p:anim>
                                    <p:anim calcmode="lin" valueType="num">
                                      <p:cBhvr>
                                        <p:cTn id="13" dur="250" fill="hold"/>
                                        <p:tgtEl>
                                          <p:spTgt spid="7"/>
                                        </p:tgtEl>
                                        <p:attrNameLst>
                                          <p:attrName>ppt_h</p:attrName>
                                        </p:attrNameLst>
                                      </p:cBhvr>
                                      <p:tavLst>
                                        <p:tav tm="0">
                                          <p:val>
                                            <p:fltVal val="0"/>
                                          </p:val>
                                        </p:tav>
                                        <p:tav tm="100000">
                                          <p:val>
                                            <p:strVal val="#ppt_h"/>
                                          </p:val>
                                        </p:tav>
                                      </p:tavLst>
                                    </p:anim>
                                    <p:animEffect transition="in" filter="fade">
                                      <p:cBhvr>
                                        <p:cTn id="14" dur="250"/>
                                        <p:tgtEl>
                                          <p:spTgt spid="7"/>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 calcmode="lin" valueType="num">
                                      <p:cBhvr>
                                        <p:cTn id="17" dur="250" fill="hold"/>
                                        <p:tgtEl>
                                          <p:spTgt spid="9"/>
                                        </p:tgtEl>
                                        <p:attrNameLst>
                                          <p:attrName>ppt_w</p:attrName>
                                        </p:attrNameLst>
                                      </p:cBhvr>
                                      <p:tavLst>
                                        <p:tav tm="0">
                                          <p:val>
                                            <p:fltVal val="0"/>
                                          </p:val>
                                        </p:tav>
                                        <p:tav tm="100000">
                                          <p:val>
                                            <p:strVal val="#ppt_w"/>
                                          </p:val>
                                        </p:tav>
                                      </p:tavLst>
                                    </p:anim>
                                    <p:anim calcmode="lin" valueType="num">
                                      <p:cBhvr>
                                        <p:cTn id="18" dur="250" fill="hold"/>
                                        <p:tgtEl>
                                          <p:spTgt spid="9"/>
                                        </p:tgtEl>
                                        <p:attrNameLst>
                                          <p:attrName>ppt_h</p:attrName>
                                        </p:attrNameLst>
                                      </p:cBhvr>
                                      <p:tavLst>
                                        <p:tav tm="0">
                                          <p:val>
                                            <p:fltVal val="0"/>
                                          </p:val>
                                        </p:tav>
                                        <p:tav tm="100000">
                                          <p:val>
                                            <p:strVal val="#ppt_h"/>
                                          </p:val>
                                        </p:tav>
                                      </p:tavLst>
                                    </p:anim>
                                    <p:animEffect transition="in" filter="fade">
                                      <p:cBhvr>
                                        <p:cTn id="19" dur="250"/>
                                        <p:tgtEl>
                                          <p:spTgt spid="9"/>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 calcmode="lin" valueType="num">
                                      <p:cBhvr>
                                        <p:cTn id="22" dur="250" fill="hold"/>
                                        <p:tgtEl>
                                          <p:spTgt spid="5"/>
                                        </p:tgtEl>
                                        <p:attrNameLst>
                                          <p:attrName>ppt_w</p:attrName>
                                        </p:attrNameLst>
                                      </p:cBhvr>
                                      <p:tavLst>
                                        <p:tav tm="0">
                                          <p:val>
                                            <p:fltVal val="0"/>
                                          </p:val>
                                        </p:tav>
                                        <p:tav tm="100000">
                                          <p:val>
                                            <p:strVal val="#ppt_w"/>
                                          </p:val>
                                        </p:tav>
                                      </p:tavLst>
                                    </p:anim>
                                    <p:anim calcmode="lin" valueType="num">
                                      <p:cBhvr>
                                        <p:cTn id="23" dur="250" fill="hold"/>
                                        <p:tgtEl>
                                          <p:spTgt spid="5"/>
                                        </p:tgtEl>
                                        <p:attrNameLst>
                                          <p:attrName>ppt_h</p:attrName>
                                        </p:attrNameLst>
                                      </p:cBhvr>
                                      <p:tavLst>
                                        <p:tav tm="0">
                                          <p:val>
                                            <p:fltVal val="0"/>
                                          </p:val>
                                        </p:tav>
                                        <p:tav tm="100000">
                                          <p:val>
                                            <p:strVal val="#ppt_h"/>
                                          </p:val>
                                        </p:tav>
                                      </p:tavLst>
                                    </p:anim>
                                    <p:animEffect transition="in" filter="fade">
                                      <p:cBhvr>
                                        <p:cTn id="24" dur="250"/>
                                        <p:tgtEl>
                                          <p:spTgt spid="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250" fill="hold"/>
                                        <p:tgtEl>
                                          <p:spTgt spid="16"/>
                                        </p:tgtEl>
                                        <p:attrNameLst>
                                          <p:attrName>ppt_w</p:attrName>
                                        </p:attrNameLst>
                                      </p:cBhvr>
                                      <p:tavLst>
                                        <p:tav tm="0">
                                          <p:val>
                                            <p:fltVal val="0"/>
                                          </p:val>
                                        </p:tav>
                                        <p:tav tm="100000">
                                          <p:val>
                                            <p:strVal val="#ppt_w"/>
                                          </p:val>
                                        </p:tav>
                                      </p:tavLst>
                                    </p:anim>
                                    <p:anim calcmode="lin" valueType="num">
                                      <p:cBhvr>
                                        <p:cTn id="28" dur="250" fill="hold"/>
                                        <p:tgtEl>
                                          <p:spTgt spid="16"/>
                                        </p:tgtEl>
                                        <p:attrNameLst>
                                          <p:attrName>ppt_h</p:attrName>
                                        </p:attrNameLst>
                                      </p:cBhvr>
                                      <p:tavLst>
                                        <p:tav tm="0">
                                          <p:val>
                                            <p:fltVal val="0"/>
                                          </p:val>
                                        </p:tav>
                                        <p:tav tm="100000">
                                          <p:val>
                                            <p:strVal val="#ppt_h"/>
                                          </p:val>
                                        </p:tav>
                                      </p:tavLst>
                                    </p:anim>
                                    <p:animEffect transition="in" filter="fade">
                                      <p:cBhvr>
                                        <p:cTn id="29" dur="250"/>
                                        <p:tgtEl>
                                          <p:spTgt spid="16"/>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1"/>
                                        </p:tgtEl>
                                        <p:attrNameLst>
                                          <p:attrName>style.visibility</p:attrName>
                                        </p:attrNameLst>
                                      </p:cBhvr>
                                      <p:to>
                                        <p:strVal val="visible"/>
                                      </p:to>
                                    </p:set>
                                    <p:anim calcmode="lin" valueType="num">
                                      <p:cBhvr>
                                        <p:cTn id="32" dur="250" fill="hold"/>
                                        <p:tgtEl>
                                          <p:spTgt spid="11"/>
                                        </p:tgtEl>
                                        <p:attrNameLst>
                                          <p:attrName>ppt_w</p:attrName>
                                        </p:attrNameLst>
                                      </p:cBhvr>
                                      <p:tavLst>
                                        <p:tav tm="0">
                                          <p:val>
                                            <p:fltVal val="0"/>
                                          </p:val>
                                        </p:tav>
                                        <p:tav tm="100000">
                                          <p:val>
                                            <p:strVal val="#ppt_w"/>
                                          </p:val>
                                        </p:tav>
                                      </p:tavLst>
                                    </p:anim>
                                    <p:anim calcmode="lin" valueType="num">
                                      <p:cBhvr>
                                        <p:cTn id="33" dur="250" fill="hold"/>
                                        <p:tgtEl>
                                          <p:spTgt spid="11"/>
                                        </p:tgtEl>
                                        <p:attrNameLst>
                                          <p:attrName>ppt_h</p:attrName>
                                        </p:attrNameLst>
                                      </p:cBhvr>
                                      <p:tavLst>
                                        <p:tav tm="0">
                                          <p:val>
                                            <p:fltVal val="0"/>
                                          </p:val>
                                        </p:tav>
                                        <p:tav tm="100000">
                                          <p:val>
                                            <p:strVal val="#ppt_h"/>
                                          </p:val>
                                        </p:tav>
                                      </p:tavLst>
                                    </p:anim>
                                    <p:animEffect transition="in" filter="fade">
                                      <p:cBhvr>
                                        <p:cTn id="34" dur="250"/>
                                        <p:tgtEl>
                                          <p:spTgt spid="11"/>
                                        </p:tgtEl>
                                      </p:cBhvr>
                                    </p:animEffect>
                                  </p:childTnLst>
                                </p:cTn>
                              </p:par>
                              <p:par>
                                <p:cTn id="35" presetID="53" presetClass="entr" presetSubtype="16" fill="hold" nodeType="withEffect">
                                  <p:stCondLst>
                                    <p:cond delay="600"/>
                                  </p:stCondLst>
                                  <p:childTnLst>
                                    <p:set>
                                      <p:cBhvr>
                                        <p:cTn id="36" dur="1" fill="hold">
                                          <p:stCondLst>
                                            <p:cond delay="0"/>
                                          </p:stCondLst>
                                        </p:cTn>
                                        <p:tgtEl>
                                          <p:spTgt spid="3"/>
                                        </p:tgtEl>
                                        <p:attrNameLst>
                                          <p:attrName>style.visibility</p:attrName>
                                        </p:attrNameLst>
                                      </p:cBhvr>
                                      <p:to>
                                        <p:strVal val="visible"/>
                                      </p:to>
                                    </p:set>
                                    <p:anim calcmode="lin" valueType="num">
                                      <p:cBhvr>
                                        <p:cTn id="37" dur="250" fill="hold"/>
                                        <p:tgtEl>
                                          <p:spTgt spid="3"/>
                                        </p:tgtEl>
                                        <p:attrNameLst>
                                          <p:attrName>ppt_w</p:attrName>
                                        </p:attrNameLst>
                                      </p:cBhvr>
                                      <p:tavLst>
                                        <p:tav tm="0">
                                          <p:val>
                                            <p:fltVal val="0"/>
                                          </p:val>
                                        </p:tav>
                                        <p:tav tm="100000">
                                          <p:val>
                                            <p:strVal val="#ppt_w"/>
                                          </p:val>
                                        </p:tav>
                                      </p:tavLst>
                                    </p:anim>
                                    <p:anim calcmode="lin" valueType="num">
                                      <p:cBhvr>
                                        <p:cTn id="38" dur="250" fill="hold"/>
                                        <p:tgtEl>
                                          <p:spTgt spid="3"/>
                                        </p:tgtEl>
                                        <p:attrNameLst>
                                          <p:attrName>ppt_h</p:attrName>
                                        </p:attrNameLst>
                                      </p:cBhvr>
                                      <p:tavLst>
                                        <p:tav tm="0">
                                          <p:val>
                                            <p:fltVal val="0"/>
                                          </p:val>
                                        </p:tav>
                                        <p:tav tm="100000">
                                          <p:val>
                                            <p:strVal val="#ppt_h"/>
                                          </p:val>
                                        </p:tav>
                                      </p:tavLst>
                                    </p:anim>
                                    <p:animEffect transition="in" filter="fade">
                                      <p:cBhvr>
                                        <p:cTn id="39" dur="250"/>
                                        <p:tgtEl>
                                          <p:spTgt spid="3"/>
                                        </p:tgtEl>
                                      </p:cBhvr>
                                    </p:animEffect>
                                  </p:childTnLst>
                                </p:cTn>
                              </p:par>
                              <p:par>
                                <p:cTn id="40" presetID="53" presetClass="entr" presetSubtype="16" fill="hold" nodeType="withEffect">
                                  <p:stCondLst>
                                    <p:cond delay="700"/>
                                  </p:stCondLst>
                                  <p:childTnLst>
                                    <p:set>
                                      <p:cBhvr>
                                        <p:cTn id="41" dur="1" fill="hold">
                                          <p:stCondLst>
                                            <p:cond delay="0"/>
                                          </p:stCondLst>
                                        </p:cTn>
                                        <p:tgtEl>
                                          <p:spTgt spid="4"/>
                                        </p:tgtEl>
                                        <p:attrNameLst>
                                          <p:attrName>style.visibility</p:attrName>
                                        </p:attrNameLst>
                                      </p:cBhvr>
                                      <p:to>
                                        <p:strVal val="visible"/>
                                      </p:to>
                                    </p:set>
                                    <p:anim calcmode="lin" valueType="num">
                                      <p:cBhvr>
                                        <p:cTn id="42" dur="250" fill="hold"/>
                                        <p:tgtEl>
                                          <p:spTgt spid="4"/>
                                        </p:tgtEl>
                                        <p:attrNameLst>
                                          <p:attrName>ppt_w</p:attrName>
                                        </p:attrNameLst>
                                      </p:cBhvr>
                                      <p:tavLst>
                                        <p:tav tm="0">
                                          <p:val>
                                            <p:fltVal val="0"/>
                                          </p:val>
                                        </p:tav>
                                        <p:tav tm="100000">
                                          <p:val>
                                            <p:strVal val="#ppt_w"/>
                                          </p:val>
                                        </p:tav>
                                      </p:tavLst>
                                    </p:anim>
                                    <p:anim calcmode="lin" valueType="num">
                                      <p:cBhvr>
                                        <p:cTn id="43" dur="250" fill="hold"/>
                                        <p:tgtEl>
                                          <p:spTgt spid="4"/>
                                        </p:tgtEl>
                                        <p:attrNameLst>
                                          <p:attrName>ppt_h</p:attrName>
                                        </p:attrNameLst>
                                      </p:cBhvr>
                                      <p:tavLst>
                                        <p:tav tm="0">
                                          <p:val>
                                            <p:fltVal val="0"/>
                                          </p:val>
                                        </p:tav>
                                        <p:tav tm="100000">
                                          <p:val>
                                            <p:strVal val="#ppt_h"/>
                                          </p:val>
                                        </p:tav>
                                      </p:tavLst>
                                    </p:anim>
                                    <p:animEffect transition="in" filter="fade">
                                      <p:cBhvr>
                                        <p:cTn id="44"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5" grpId="0" animBg="1"/>
      <p:bldP spid="9"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370685" y="3392488"/>
            <a:ext cx="7783011" cy="3210373"/>
          </a:xfrm>
          <a:prstGeom prst="rect">
            <a:avLst/>
          </a:prstGeom>
        </p:spPr>
      </p:pic>
      <p:sp>
        <p:nvSpPr>
          <p:cNvPr id="3" name="矩形 2"/>
          <p:cNvSpPr/>
          <p:nvPr/>
        </p:nvSpPr>
        <p:spPr>
          <a:xfrm>
            <a:off x="609599" y="690227"/>
            <a:ext cx="8587410" cy="2246769"/>
          </a:xfrm>
          <a:prstGeom prst="rect">
            <a:avLst/>
          </a:prstGeom>
        </p:spPr>
        <p:txBody>
          <a:bodyPr wrap="square">
            <a:spAutoFit/>
          </a:bodyPr>
          <a:lstStyle/>
          <a:p>
            <a:r>
              <a:rPr lang="zh-TW" altLang="en-US" sz="2800" b="1" dirty="0"/>
              <a:t>增加系統容量的 </a:t>
            </a:r>
            <a:r>
              <a:rPr lang="zh-TW" altLang="en-US" sz="2800" b="1" dirty="0" smtClean="0"/>
              <a:t>方法</a:t>
            </a:r>
            <a:r>
              <a:rPr lang="en-US" altLang="zh-TW" sz="2800" b="1" dirty="0" smtClean="0"/>
              <a:t>- </a:t>
            </a:r>
            <a:r>
              <a:rPr lang="zh-TW" altLang="en-US" sz="2800" dirty="0" smtClean="0"/>
              <a:t>巨</a:t>
            </a:r>
            <a:r>
              <a:rPr lang="zh-TW" altLang="en-US" sz="2800" dirty="0"/>
              <a:t>細胞</a:t>
            </a:r>
            <a:r>
              <a:rPr lang="en-US" altLang="zh-TW" sz="2800" dirty="0"/>
              <a:t>/</a:t>
            </a:r>
            <a:r>
              <a:rPr lang="zh-TW" altLang="en-US" sz="2800" dirty="0"/>
              <a:t>微</a:t>
            </a:r>
            <a:r>
              <a:rPr lang="zh-TW" altLang="en-US" sz="2800" dirty="0" smtClean="0"/>
              <a:t>細胞架構</a:t>
            </a:r>
            <a:endParaRPr lang="en-US" altLang="zh-TW" sz="2800" dirty="0" smtClean="0"/>
          </a:p>
          <a:p>
            <a:pPr marL="457200" indent="-457200">
              <a:buFontTx/>
              <a:buChar char="-"/>
            </a:pPr>
            <a:r>
              <a:rPr lang="zh-TW" altLang="en-US" sz="2800" dirty="0" smtClean="0"/>
              <a:t>在</a:t>
            </a:r>
            <a:r>
              <a:rPr lang="zh-TW" altLang="en-US" sz="2800" dirty="0"/>
              <a:t>一個基地台涵蓋範圍內（原 本的巨細胞），利用不同頻率架設許多個微細胞基地 台，增加部份小涵蓋</a:t>
            </a:r>
            <a:r>
              <a:rPr lang="zh-TW" altLang="en-US" sz="2800" dirty="0" smtClean="0"/>
              <a:t>區域。</a:t>
            </a:r>
            <a:endParaRPr lang="en-US" altLang="zh-TW" sz="2800" dirty="0" smtClean="0"/>
          </a:p>
          <a:p>
            <a:pPr marL="457200" indent="-457200">
              <a:buFontTx/>
              <a:buChar char="-"/>
            </a:pPr>
            <a:r>
              <a:rPr lang="zh-TW" altLang="en-US" sz="2800" dirty="0" smtClean="0"/>
              <a:t>特別</a:t>
            </a:r>
            <a:r>
              <a:rPr lang="zh-TW" altLang="en-US" sz="2800" dirty="0"/>
              <a:t>適於在鬧區等通訊流量特多的地點架設微細胞。</a:t>
            </a:r>
          </a:p>
        </p:txBody>
      </p:sp>
    </p:spTree>
    <p:extLst>
      <p:ext uri="{BB962C8B-B14F-4D97-AF65-F5344CB8AC3E}">
        <p14:creationId xmlns:p14="http://schemas.microsoft.com/office/powerpoint/2010/main" val="296458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3930884" cy="523220"/>
          </a:xfrm>
          <a:prstGeom prst="rect">
            <a:avLst/>
          </a:prstGeom>
        </p:spPr>
        <p:txBody>
          <a:bodyPr wrap="none">
            <a:spAutoFit/>
          </a:bodyPr>
          <a:lstStyle/>
          <a:p>
            <a:r>
              <a:rPr lang="zh-TW" altLang="en-US" sz="2800" b="1" dirty="0">
                <a:latin typeface="+mn-ea"/>
              </a:rPr>
              <a:t>何謂小細胞</a:t>
            </a:r>
            <a:r>
              <a:rPr lang="en-US" altLang="zh-TW" sz="2800" b="1" dirty="0">
                <a:latin typeface="+mn-ea"/>
              </a:rPr>
              <a:t>(Small Cell</a:t>
            </a:r>
            <a:r>
              <a:rPr lang="en-US" altLang="zh-TW" sz="2800" b="1" dirty="0" smtClean="0">
                <a:latin typeface="+mn-ea"/>
              </a:rPr>
              <a:t>)?</a:t>
            </a:r>
            <a:endParaRPr lang="zh-CN" altLang="en-US" sz="2800" b="1" dirty="0">
              <a:latin typeface="+mn-ea"/>
            </a:endParaRPr>
          </a:p>
        </p:txBody>
      </p:sp>
      <p:grpSp>
        <p:nvGrpSpPr>
          <p:cNvPr id="53" name="组合 52"/>
          <p:cNvGrpSpPr/>
          <p:nvPr/>
        </p:nvGrpSpPr>
        <p:grpSpPr>
          <a:xfrm>
            <a:off x="4471988" y="1481593"/>
            <a:ext cx="6872287" cy="4014496"/>
            <a:chOff x="8172953" y="2035120"/>
            <a:chExt cx="1774743" cy="669194"/>
          </a:xfrm>
        </p:grpSpPr>
        <p:sp>
          <p:nvSpPr>
            <p:cNvPr id="46" name="文本框 45"/>
            <p:cNvSpPr txBox="1"/>
            <p:nvPr/>
          </p:nvSpPr>
          <p:spPr>
            <a:xfrm>
              <a:off x="8372178" y="2035120"/>
              <a:ext cx="1376294" cy="97479"/>
            </a:xfrm>
            <a:prstGeom prst="rect">
              <a:avLst/>
            </a:prstGeom>
            <a:noFill/>
          </p:spPr>
          <p:txBody>
            <a:bodyPr wrap="square" rtlCol="0">
              <a:spAutoFit/>
            </a:bodyPr>
            <a:lstStyle/>
            <a:p>
              <a:pPr algn="ctr"/>
              <a:r>
                <a:rPr lang="zh-TW" altLang="en-US" sz="3200" b="1" dirty="0">
                  <a:latin typeface="+mn-ea"/>
                </a:rPr>
                <a:t>何謂小</a:t>
              </a:r>
              <a:r>
                <a:rPr lang="zh-TW" altLang="en-US" sz="3200" b="1" dirty="0" smtClean="0">
                  <a:latin typeface="+mn-ea"/>
                </a:rPr>
                <a:t>細胞</a:t>
              </a:r>
              <a:r>
                <a:rPr lang="en-US" altLang="zh-TW" sz="3200" b="1" dirty="0" smtClean="0">
                  <a:latin typeface="+mn-ea"/>
                </a:rPr>
                <a:t>?</a:t>
              </a:r>
              <a:endParaRPr lang="zh-CN" altLang="en-US" sz="3200" b="1" dirty="0">
                <a:latin typeface="+mn-ea"/>
              </a:endParaRPr>
            </a:p>
          </p:txBody>
        </p:sp>
        <p:sp>
          <p:nvSpPr>
            <p:cNvPr id="47" name="文本框 46"/>
            <p:cNvSpPr txBox="1"/>
            <p:nvPr/>
          </p:nvSpPr>
          <p:spPr>
            <a:xfrm>
              <a:off x="8172953" y="2242572"/>
              <a:ext cx="1774743" cy="461742"/>
            </a:xfrm>
            <a:prstGeom prst="rect">
              <a:avLst/>
            </a:prstGeom>
            <a:noFill/>
          </p:spPr>
          <p:txBody>
            <a:bodyPr wrap="square" rtlCol="0">
              <a:spAutoFit/>
            </a:bodyPr>
            <a:lstStyle/>
            <a:p>
              <a:pPr marL="342900" indent="-342900" algn="just">
                <a:lnSpc>
                  <a:spcPct val="150000"/>
                </a:lnSpc>
                <a:spcBef>
                  <a:spcPts val="1800"/>
                </a:spcBef>
                <a:spcAft>
                  <a:spcPts val="1800"/>
                </a:spcAft>
                <a:buFont typeface="Wingdings" panose="05000000000000000000" pitchFamily="2" charset="2"/>
                <a:buChar char="u"/>
              </a:pPr>
              <a:r>
                <a:rPr lang="zh-TW" altLang="en-US" sz="2400" b="1" dirty="0">
                  <a:solidFill>
                    <a:schemeClr val="tx1">
                      <a:lumMod val="75000"/>
                      <a:lumOff val="25000"/>
                    </a:schemeClr>
                  </a:solidFill>
                  <a:latin typeface="+mn-ea"/>
                </a:rPr>
                <a:t>基地台所涵蓋的範圍稱為細胞</a:t>
              </a:r>
              <a:r>
                <a:rPr lang="en-US" altLang="zh-TW" sz="2400" b="1" dirty="0">
                  <a:solidFill>
                    <a:schemeClr val="tx1">
                      <a:lumMod val="75000"/>
                      <a:lumOff val="25000"/>
                    </a:schemeClr>
                  </a:solidFill>
                  <a:latin typeface="+mn-ea"/>
                </a:rPr>
                <a:t>(Cell)</a:t>
              </a:r>
              <a:r>
                <a:rPr lang="zh-TW" altLang="en-US" sz="2400" b="1" dirty="0">
                  <a:solidFill>
                    <a:schemeClr val="tx1">
                      <a:lumMod val="75000"/>
                      <a:lumOff val="25000"/>
                    </a:schemeClr>
                  </a:solidFill>
                  <a:latin typeface="+mn-ea"/>
                </a:rPr>
                <a:t>。</a:t>
              </a:r>
            </a:p>
            <a:p>
              <a:pPr marL="342900" indent="-342900" algn="just">
                <a:lnSpc>
                  <a:spcPct val="150000"/>
                </a:lnSpc>
                <a:spcBef>
                  <a:spcPts val="1800"/>
                </a:spcBef>
                <a:spcAft>
                  <a:spcPts val="1800"/>
                </a:spcAft>
                <a:buFont typeface="Wingdings" panose="05000000000000000000" pitchFamily="2" charset="2"/>
                <a:buChar char="u"/>
              </a:pPr>
              <a:r>
                <a:rPr lang="zh-TW" altLang="en-US" sz="2400" b="1" dirty="0" smtClean="0">
                  <a:solidFill>
                    <a:schemeClr val="tx1">
                      <a:lumMod val="75000"/>
                      <a:lumOff val="25000"/>
                    </a:schemeClr>
                  </a:solidFill>
                  <a:latin typeface="+mn-ea"/>
                </a:rPr>
                <a:t>小細胞又稱為低功率</a:t>
              </a:r>
              <a:r>
                <a:rPr lang="zh-TW" altLang="en-US" sz="2400" b="1" dirty="0" smtClean="0"/>
                <a:t>小型</a:t>
              </a:r>
              <a:r>
                <a:rPr lang="zh-TW" altLang="en-US" sz="2400" b="1" dirty="0"/>
                <a:t>基地</a:t>
              </a:r>
              <a:r>
                <a:rPr lang="zh-TW" altLang="en-US" sz="2400" b="1" dirty="0" smtClean="0"/>
                <a:t>站，是</a:t>
              </a:r>
              <a:r>
                <a:rPr lang="zh-TW" altLang="en-US" sz="2400" b="1" dirty="0"/>
                <a:t>一種低功率的無線接入</a:t>
              </a:r>
              <a:r>
                <a:rPr lang="zh-TW" altLang="en-US" sz="2400" b="1" dirty="0" smtClean="0"/>
                <a:t>節點，</a:t>
              </a:r>
              <a:r>
                <a:rPr lang="zh-TW" altLang="en-US" sz="2400" b="1" dirty="0"/>
                <a:t>發射功率為</a:t>
              </a:r>
              <a:r>
                <a:rPr lang="en-US" altLang="zh-TW" sz="2400" b="1" dirty="0"/>
                <a:t>10mW~10W</a:t>
              </a:r>
              <a:r>
                <a:rPr lang="zh-TW" altLang="en-US" sz="2400" b="1" dirty="0"/>
                <a:t>，所涵蓋範圍由近至</a:t>
              </a:r>
              <a:r>
                <a:rPr lang="en-US" altLang="zh-TW" sz="2400" b="1" dirty="0"/>
                <a:t>10</a:t>
              </a:r>
              <a:r>
                <a:rPr lang="zh-TW" altLang="en-US" sz="2400" b="1" dirty="0"/>
                <a:t>公尺遠至</a:t>
              </a:r>
              <a:r>
                <a:rPr lang="en-US" altLang="zh-TW" sz="2400" b="1" dirty="0"/>
                <a:t>1-2</a:t>
              </a:r>
              <a:r>
                <a:rPr lang="zh-TW" altLang="en-US" sz="2400" b="1" dirty="0" smtClean="0"/>
                <a:t>公里。</a:t>
              </a:r>
              <a:endParaRPr lang="en-US" altLang="zh-TW" sz="2400" b="1" dirty="0" smtClean="0"/>
            </a:p>
          </p:txBody>
        </p:sp>
        <p:cxnSp>
          <p:nvCxnSpPr>
            <p:cNvPr id="48" name="直接连接符 47"/>
            <p:cNvCxnSpPr/>
            <p:nvPr/>
          </p:nvCxnSpPr>
          <p:spPr>
            <a:xfrm>
              <a:off x="8372178" y="2193274"/>
              <a:ext cx="137629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288758" y="2430360"/>
            <a:ext cx="3622509" cy="2830355"/>
            <a:chOff x="920916" y="1713070"/>
            <a:chExt cx="5713673" cy="3816873"/>
          </a:xfrm>
        </p:grpSpPr>
        <p:pic>
          <p:nvPicPr>
            <p:cNvPr id="1026" name="Picture 2" descr="å°é»æ± æ¾å¤§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916" y="1713070"/>
              <a:ext cx="5713673" cy="3816873"/>
            </a:xfrm>
            <a:prstGeom prst="rect">
              <a:avLst/>
            </a:prstGeom>
            <a:noFill/>
          </p:spPr>
        </p:pic>
        <p:sp>
          <p:nvSpPr>
            <p:cNvPr id="9" name="橢圓 8"/>
            <p:cNvSpPr/>
            <p:nvPr/>
          </p:nvSpPr>
          <p:spPr>
            <a:xfrm>
              <a:off x="2019300" y="2505561"/>
              <a:ext cx="2743200" cy="27903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 name="文字方塊 4"/>
          <p:cNvSpPr txBox="1"/>
          <p:nvPr/>
        </p:nvSpPr>
        <p:spPr>
          <a:xfrm>
            <a:off x="0" y="6453509"/>
            <a:ext cx="7287829" cy="646331"/>
          </a:xfrm>
          <a:prstGeom prst="rect">
            <a:avLst/>
          </a:prstGeom>
          <a:noFill/>
        </p:spPr>
        <p:txBody>
          <a:bodyPr wrap="none" rtlCol="0">
            <a:spAutoFit/>
          </a:bodyPr>
          <a:lstStyle/>
          <a:p>
            <a:r>
              <a:rPr lang="zh-TW" altLang="en-US" dirty="0" smtClean="0"/>
              <a:t>資料來源 </a:t>
            </a:r>
            <a:r>
              <a:rPr lang="en-US" altLang="zh-TW" dirty="0" smtClean="0"/>
              <a:t>:</a:t>
            </a:r>
            <a:r>
              <a:rPr lang="zh-TW" altLang="en-US" dirty="0" smtClean="0"/>
              <a:t> </a:t>
            </a:r>
            <a:r>
              <a:rPr lang="en-US" altLang="zh-TW" dirty="0" smtClean="0"/>
              <a:t>http</a:t>
            </a:r>
            <a:r>
              <a:rPr lang="en-US" altLang="zh-TW" dirty="0"/>
              <a:t>://rfhic.com/eng/app/Small-cell-amplifier.html?ckattempt=2</a:t>
            </a:r>
          </a:p>
          <a:p>
            <a:endParaRPr lang="zh-TW" altLang="en-US" dirty="0"/>
          </a:p>
        </p:txBody>
      </p:sp>
    </p:spTree>
    <p:extLst>
      <p:ext uri="{BB962C8B-B14F-4D97-AF65-F5344CB8AC3E}">
        <p14:creationId xmlns:p14="http://schemas.microsoft.com/office/powerpoint/2010/main" val="4940675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50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ppt_x</p:attrName>
                                        </p:attrNameLst>
                                      </p:cBhvr>
                                      <p:tavLst>
                                        <p:tav tm="0">
                                          <p:val>
                                            <p:strVal val="#ppt_x-#ppt_w*1.125000"/>
                                          </p:val>
                                        </p:tav>
                                        <p:tav tm="100000">
                                          <p:val>
                                            <p:strVal val="#ppt_x"/>
                                          </p:val>
                                        </p:tav>
                                      </p:tavLst>
                                    </p:anim>
                                    <p:animEffect transition="in" filter="wipe(right)">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3930884" cy="523220"/>
          </a:xfrm>
          <a:prstGeom prst="rect">
            <a:avLst/>
          </a:prstGeom>
        </p:spPr>
        <p:txBody>
          <a:bodyPr wrap="none">
            <a:spAutoFit/>
          </a:bodyPr>
          <a:lstStyle/>
          <a:p>
            <a:r>
              <a:rPr lang="zh-TW" altLang="en-US" sz="2800" b="1" dirty="0">
                <a:latin typeface="+mn-ea"/>
              </a:rPr>
              <a:t>何謂小細胞</a:t>
            </a:r>
            <a:r>
              <a:rPr lang="en-US" altLang="zh-TW" sz="2800" b="1" dirty="0">
                <a:latin typeface="+mn-ea"/>
              </a:rPr>
              <a:t>(Small Cell</a:t>
            </a:r>
            <a:r>
              <a:rPr lang="en-US" altLang="zh-TW" sz="2800" b="1" dirty="0" smtClean="0">
                <a:latin typeface="+mn-ea"/>
              </a:rPr>
              <a:t>)?</a:t>
            </a:r>
            <a:endParaRPr lang="zh-CN" altLang="en-US" sz="2800" b="1" dirty="0">
              <a:latin typeface="+mn-ea"/>
            </a:endParaRPr>
          </a:p>
        </p:txBody>
      </p:sp>
      <p:grpSp>
        <p:nvGrpSpPr>
          <p:cNvPr id="53" name="组合 52"/>
          <p:cNvGrpSpPr/>
          <p:nvPr/>
        </p:nvGrpSpPr>
        <p:grpSpPr>
          <a:xfrm>
            <a:off x="1157288" y="1266449"/>
            <a:ext cx="10186987" cy="4568494"/>
            <a:chOff x="8172953" y="2035120"/>
            <a:chExt cx="1774743" cy="761542"/>
          </a:xfrm>
        </p:grpSpPr>
        <p:sp>
          <p:nvSpPr>
            <p:cNvPr id="46" name="文本框 45"/>
            <p:cNvSpPr txBox="1"/>
            <p:nvPr/>
          </p:nvSpPr>
          <p:spPr>
            <a:xfrm>
              <a:off x="8372178" y="2035120"/>
              <a:ext cx="1376294" cy="97479"/>
            </a:xfrm>
            <a:prstGeom prst="rect">
              <a:avLst/>
            </a:prstGeom>
            <a:noFill/>
          </p:spPr>
          <p:txBody>
            <a:bodyPr wrap="square" rtlCol="0">
              <a:spAutoFit/>
            </a:bodyPr>
            <a:lstStyle/>
            <a:p>
              <a:pPr algn="ctr"/>
              <a:r>
                <a:rPr lang="zh-TW" altLang="en-US" sz="3200" b="1" dirty="0">
                  <a:latin typeface="+mn-ea"/>
                </a:rPr>
                <a:t>何謂小</a:t>
              </a:r>
              <a:r>
                <a:rPr lang="zh-TW" altLang="en-US" sz="3200" b="1" dirty="0" smtClean="0">
                  <a:latin typeface="+mn-ea"/>
                </a:rPr>
                <a:t>細胞</a:t>
              </a:r>
              <a:r>
                <a:rPr lang="en-US" altLang="zh-TW" sz="3200" b="1" dirty="0" smtClean="0">
                  <a:latin typeface="+mn-ea"/>
                </a:rPr>
                <a:t>?</a:t>
              </a:r>
            </a:p>
          </p:txBody>
        </p:sp>
        <p:sp>
          <p:nvSpPr>
            <p:cNvPr id="47" name="文本框 46"/>
            <p:cNvSpPr txBox="1"/>
            <p:nvPr/>
          </p:nvSpPr>
          <p:spPr>
            <a:xfrm>
              <a:off x="8172953" y="2242572"/>
              <a:ext cx="1774743" cy="554090"/>
            </a:xfrm>
            <a:prstGeom prst="rect">
              <a:avLst/>
            </a:prstGeom>
            <a:noFill/>
          </p:spPr>
          <p:txBody>
            <a:bodyPr wrap="square" rtlCol="0">
              <a:spAutoFit/>
            </a:bodyPr>
            <a:lstStyle/>
            <a:p>
              <a:pPr marL="342900" indent="-342900" algn="just">
                <a:lnSpc>
                  <a:spcPct val="150000"/>
                </a:lnSpc>
                <a:spcBef>
                  <a:spcPts val="1800"/>
                </a:spcBef>
                <a:spcAft>
                  <a:spcPts val="1800"/>
                </a:spcAft>
                <a:buFont typeface="Wingdings" panose="05000000000000000000" pitchFamily="2" charset="2"/>
                <a:buChar char="u"/>
              </a:pPr>
              <a:r>
                <a:rPr lang="zh-TW" altLang="en-US" sz="2400" b="1" dirty="0">
                  <a:solidFill>
                    <a:schemeClr val="tx1">
                      <a:lumMod val="75000"/>
                      <a:lumOff val="25000"/>
                    </a:schemeClr>
                  </a:solidFill>
                  <a:latin typeface="+mn-ea"/>
                </a:rPr>
                <a:t>小細胞主要</a:t>
              </a:r>
              <a:r>
                <a:rPr lang="zh-TW" altLang="en-US" sz="2400" b="1" dirty="0" smtClean="0">
                  <a:solidFill>
                    <a:schemeClr val="tx1">
                      <a:lumMod val="75000"/>
                      <a:lumOff val="25000"/>
                    </a:schemeClr>
                  </a:solidFill>
                  <a:latin typeface="+mn-ea"/>
                </a:rPr>
                <a:t>是增加使用者熱點需求的容量，補</a:t>
              </a:r>
              <a:r>
                <a:rPr lang="zh-TW" altLang="en-US" sz="2400" b="1" dirty="0">
                  <a:solidFill>
                    <a:schemeClr val="tx1">
                      <a:lumMod val="75000"/>
                      <a:lumOff val="25000"/>
                    </a:schemeClr>
                  </a:solidFill>
                  <a:latin typeface="+mn-ea"/>
                </a:rPr>
                <a:t>足</a:t>
              </a:r>
              <a:r>
                <a:rPr lang="zh-TW" altLang="en-US" sz="2400" b="1" dirty="0" smtClean="0">
                  <a:solidFill>
                    <a:schemeClr val="tx1">
                      <a:lumMod val="75000"/>
                      <a:lumOff val="25000"/>
                    </a:schemeClr>
                  </a:solidFill>
                  <a:latin typeface="+mn-ea"/>
                </a:rPr>
                <a:t>尚未被</a:t>
              </a:r>
              <a:r>
                <a:rPr lang="en-US" altLang="zh-TW" sz="2400" b="1" dirty="0">
                  <a:solidFill>
                    <a:schemeClr val="tx1">
                      <a:lumMod val="75000"/>
                      <a:lumOff val="25000"/>
                    </a:schemeClr>
                  </a:solidFill>
                  <a:latin typeface="+mn-ea"/>
                </a:rPr>
                <a:t>macro network</a:t>
              </a:r>
              <a:r>
                <a:rPr lang="zh-TW" altLang="en-US" sz="2400" b="1" dirty="0">
                  <a:solidFill>
                    <a:schemeClr val="tx1">
                      <a:lumMod val="75000"/>
                      <a:lumOff val="25000"/>
                    </a:schemeClr>
                  </a:solidFill>
                  <a:latin typeface="+mn-ea"/>
                </a:rPr>
                <a:t>涵蓋</a:t>
              </a:r>
              <a:r>
                <a:rPr lang="zh-TW" altLang="en-US" sz="2400" b="1" dirty="0" smtClean="0">
                  <a:solidFill>
                    <a:schemeClr val="tx1">
                      <a:lumMod val="75000"/>
                      <a:lumOff val="25000"/>
                    </a:schemeClr>
                  </a:solidFill>
                  <a:latin typeface="+mn-ea"/>
                </a:rPr>
                <a:t>的死角區域 </a:t>
              </a:r>
              <a:r>
                <a:rPr lang="en-US" altLang="zh-TW" sz="2400" b="1" dirty="0">
                  <a:solidFill>
                    <a:schemeClr val="tx1">
                      <a:lumMod val="75000"/>
                      <a:lumOff val="25000"/>
                    </a:schemeClr>
                  </a:solidFill>
                  <a:latin typeface="+mn-ea"/>
                </a:rPr>
                <a:t>(</a:t>
              </a:r>
              <a:r>
                <a:rPr lang="zh-TW" altLang="en-US" sz="2400" b="1" dirty="0">
                  <a:solidFill>
                    <a:schemeClr val="tx1">
                      <a:lumMod val="75000"/>
                      <a:lumOff val="25000"/>
                    </a:schemeClr>
                  </a:solidFill>
                  <a:latin typeface="+mn-ea"/>
                </a:rPr>
                <a:t>包括：室內和室外</a:t>
              </a:r>
              <a:r>
                <a:rPr lang="en-US" altLang="zh-TW" sz="2400" b="1" dirty="0">
                  <a:solidFill>
                    <a:schemeClr val="tx1">
                      <a:lumMod val="75000"/>
                      <a:lumOff val="25000"/>
                    </a:schemeClr>
                  </a:solidFill>
                  <a:latin typeface="+mn-ea"/>
                </a:rPr>
                <a:t>)</a:t>
              </a:r>
              <a:r>
                <a:rPr lang="zh-TW" altLang="en-US" sz="2400" b="1" dirty="0">
                  <a:solidFill>
                    <a:schemeClr val="tx1">
                      <a:lumMod val="75000"/>
                      <a:lumOff val="25000"/>
                    </a:schemeClr>
                  </a:solidFill>
                  <a:latin typeface="+mn-ea"/>
                </a:rPr>
                <a:t>。它們藉由</a:t>
              </a:r>
              <a:r>
                <a:rPr lang="en-US" altLang="zh-TW" sz="2400" b="1" dirty="0">
                  <a:solidFill>
                    <a:schemeClr val="tx1">
                      <a:lumMod val="75000"/>
                      <a:lumOff val="25000"/>
                    </a:schemeClr>
                  </a:solidFill>
                  <a:latin typeface="+mn-ea"/>
                </a:rPr>
                <a:t>large </a:t>
              </a:r>
              <a:r>
                <a:rPr lang="en-US" altLang="zh-TW" sz="2400" b="1" dirty="0" smtClean="0">
                  <a:solidFill>
                    <a:schemeClr val="tx1">
                      <a:lumMod val="75000"/>
                      <a:lumOff val="25000"/>
                    </a:schemeClr>
                  </a:solidFill>
                  <a:latin typeface="+mn-ea"/>
                </a:rPr>
                <a:t>macro-cells</a:t>
              </a:r>
              <a:r>
                <a:rPr lang="zh-TW" altLang="en-US" sz="2400" b="1" dirty="0" smtClean="0">
                  <a:solidFill>
                    <a:schemeClr val="tx1">
                      <a:lumMod val="75000"/>
                      <a:lumOff val="25000"/>
                    </a:schemeClr>
                  </a:solidFill>
                  <a:latin typeface="+mn-ea"/>
                </a:rPr>
                <a:t>來</a:t>
              </a:r>
              <a:r>
                <a:rPr lang="zh-TW" altLang="en-US" sz="2400" b="1" dirty="0">
                  <a:solidFill>
                    <a:schemeClr val="tx1">
                      <a:lumMod val="75000"/>
                      <a:lumOff val="25000"/>
                    </a:schemeClr>
                  </a:solidFill>
                  <a:latin typeface="+mn-ea"/>
                </a:rPr>
                <a:t>增進網路效能和服務品質</a:t>
              </a:r>
              <a:r>
                <a:rPr lang="zh-TW" altLang="en-US" sz="2400" b="1" dirty="0" smtClean="0">
                  <a:solidFill>
                    <a:schemeClr val="tx1">
                      <a:lumMod val="75000"/>
                      <a:lumOff val="25000"/>
                    </a:schemeClr>
                  </a:solidFill>
                  <a:latin typeface="+mn-ea"/>
                </a:rPr>
                <a:t>。</a:t>
              </a:r>
              <a:endParaRPr lang="en-US" altLang="zh-TW" sz="2400" b="1" dirty="0" smtClean="0">
                <a:solidFill>
                  <a:schemeClr val="tx1">
                    <a:lumMod val="75000"/>
                    <a:lumOff val="25000"/>
                  </a:schemeClr>
                </a:solidFill>
                <a:latin typeface="+mn-ea"/>
              </a:endParaRPr>
            </a:p>
            <a:p>
              <a:pPr marL="342900" indent="-342900" algn="just">
                <a:lnSpc>
                  <a:spcPct val="150000"/>
                </a:lnSpc>
                <a:spcBef>
                  <a:spcPts val="1800"/>
                </a:spcBef>
                <a:spcAft>
                  <a:spcPts val="1800"/>
                </a:spcAft>
                <a:buFont typeface="Wingdings" panose="05000000000000000000" pitchFamily="2" charset="2"/>
                <a:buChar char="u"/>
              </a:pPr>
              <a:r>
                <a:rPr lang="zh-TW" altLang="en-US" sz="2400" b="1" dirty="0">
                  <a:solidFill>
                    <a:schemeClr val="tx1">
                      <a:lumMod val="75000"/>
                      <a:lumOff val="25000"/>
                    </a:schemeClr>
                  </a:solidFill>
                  <a:latin typeface="+mn-ea"/>
                </a:rPr>
                <a:t>在局部地區範圍內，提供移動和互聯網服務，由營運商控制、低功耗的無線通信設備</a:t>
              </a:r>
              <a:r>
                <a:rPr lang="en-US" altLang="zh-TW" sz="2400" b="1" dirty="0">
                  <a:solidFill>
                    <a:schemeClr val="tx1">
                      <a:lumMod val="75000"/>
                      <a:lumOff val="25000"/>
                    </a:schemeClr>
                  </a:solidFill>
                  <a:latin typeface="+mn-ea"/>
                </a:rPr>
                <a:t>(</a:t>
              </a:r>
              <a:r>
                <a:rPr lang="zh-TW" altLang="en-US" sz="2400" b="1" dirty="0">
                  <a:solidFill>
                    <a:schemeClr val="tx1">
                      <a:lumMod val="75000"/>
                      <a:lumOff val="25000"/>
                    </a:schemeClr>
                  </a:solidFill>
                  <a:latin typeface="+mn-ea"/>
                </a:rPr>
                <a:t>基站</a:t>
              </a:r>
              <a:r>
                <a:rPr lang="en-US" altLang="zh-TW" sz="2400" b="1" dirty="0">
                  <a:solidFill>
                    <a:schemeClr val="tx1">
                      <a:lumMod val="75000"/>
                      <a:lumOff val="25000"/>
                    </a:schemeClr>
                  </a:solidFill>
                  <a:latin typeface="+mn-ea"/>
                </a:rPr>
                <a:t>)</a:t>
              </a:r>
              <a:r>
                <a:rPr lang="zh-TW" altLang="en-US" sz="2400" b="1" dirty="0" smtClean="0">
                  <a:solidFill>
                    <a:schemeClr val="tx1">
                      <a:lumMod val="75000"/>
                      <a:lumOff val="25000"/>
                    </a:schemeClr>
                  </a:solidFill>
                  <a:latin typeface="+mn-ea"/>
                </a:rPr>
                <a:t>。</a:t>
              </a:r>
              <a:endParaRPr lang="zh-TW" altLang="en-US" sz="2400" b="1" dirty="0">
                <a:solidFill>
                  <a:schemeClr val="tx1">
                    <a:lumMod val="75000"/>
                    <a:lumOff val="25000"/>
                  </a:schemeClr>
                </a:solidFill>
                <a:latin typeface="+mn-ea"/>
              </a:endParaRPr>
            </a:p>
          </p:txBody>
        </p:sp>
        <p:cxnSp>
          <p:nvCxnSpPr>
            <p:cNvPr id="48" name="直接连接符 47"/>
            <p:cNvCxnSpPr/>
            <p:nvPr/>
          </p:nvCxnSpPr>
          <p:spPr>
            <a:xfrm>
              <a:off x="8372178" y="2193274"/>
              <a:ext cx="137629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 name="文字方塊 7"/>
          <p:cNvSpPr txBox="1"/>
          <p:nvPr/>
        </p:nvSpPr>
        <p:spPr>
          <a:xfrm>
            <a:off x="0" y="6130681"/>
            <a:ext cx="7712304" cy="923330"/>
          </a:xfrm>
          <a:prstGeom prst="rect">
            <a:avLst/>
          </a:prstGeom>
          <a:noFill/>
        </p:spPr>
        <p:txBody>
          <a:bodyPr wrap="none" rtlCol="0">
            <a:spAutoFit/>
          </a:bodyPr>
          <a:lstStyle/>
          <a:p>
            <a:r>
              <a:rPr lang="zh-TW" altLang="en-US" dirty="0" smtClean="0"/>
              <a:t>資料來源 </a:t>
            </a:r>
            <a:r>
              <a:rPr lang="en-US" altLang="zh-TW" dirty="0" smtClean="0"/>
              <a:t>:</a:t>
            </a:r>
            <a:r>
              <a:rPr lang="zh-TW" altLang="en-US" dirty="0" smtClean="0"/>
              <a:t> </a:t>
            </a:r>
            <a:r>
              <a:rPr lang="en-US" altLang="zh-TW" dirty="0"/>
              <a:t>http://www.chinatimes.com/realtimenews/20180315001763-260410</a:t>
            </a:r>
            <a:endParaRPr lang="en-US" altLang="zh-TW" dirty="0" smtClean="0"/>
          </a:p>
          <a:p>
            <a:r>
              <a:rPr lang="en-US" altLang="zh-TW" dirty="0"/>
              <a:t>http://www.3gpp.org/hetnet</a:t>
            </a:r>
          </a:p>
          <a:p>
            <a:endParaRPr lang="en-US" altLang="zh-TW" dirty="0"/>
          </a:p>
        </p:txBody>
      </p:sp>
    </p:spTree>
    <p:extLst>
      <p:ext uri="{BB962C8B-B14F-4D97-AF65-F5344CB8AC3E}">
        <p14:creationId xmlns:p14="http://schemas.microsoft.com/office/powerpoint/2010/main" val="1637127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50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ppt_x</p:attrName>
                                        </p:attrNameLst>
                                      </p:cBhvr>
                                      <p:tavLst>
                                        <p:tav tm="0">
                                          <p:val>
                                            <p:strVal val="#ppt_x-#ppt_w*1.125000"/>
                                          </p:val>
                                        </p:tav>
                                        <p:tav tm="100000">
                                          <p:val>
                                            <p:strVal val="#ppt_x"/>
                                          </p:val>
                                        </p:tav>
                                      </p:tavLst>
                                    </p:anim>
                                    <p:animEffect transition="in" filter="wipe(right)">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200329"/>
          </a:xfrm>
          <a:prstGeom prst="rect">
            <a:avLst/>
          </a:prstGeom>
          <a:noFill/>
        </p:spPr>
        <p:txBody>
          <a:bodyPr wrap="square" rtlCol="0">
            <a:spAutoFit/>
          </a:bodyPr>
          <a:lstStyle/>
          <a:p>
            <a:pPr algn="ctr"/>
            <a:r>
              <a:rPr lang="en-US" altLang="zh-CN" sz="7200" dirty="0">
                <a:solidFill>
                  <a:schemeClr val="bg1">
                    <a:lumMod val="50000"/>
                  </a:schemeClr>
                </a:solidFill>
                <a:latin typeface="+mn-ea"/>
              </a:rPr>
              <a:t>2</a:t>
            </a:r>
            <a:endParaRPr lang="zh-CN" altLang="en-US" sz="7200" dirty="0">
              <a:solidFill>
                <a:schemeClr val="bg1">
                  <a:lumMod val="50000"/>
                </a:schemeClr>
              </a:solidFill>
              <a:latin typeface="+mn-ea"/>
            </a:endParaRPr>
          </a:p>
        </p:txBody>
      </p:sp>
      <p:sp>
        <p:nvSpPr>
          <p:cNvPr id="17" name="矩形 16"/>
          <p:cNvSpPr/>
          <p:nvPr/>
        </p:nvSpPr>
        <p:spPr>
          <a:xfrm>
            <a:off x="4618672" y="3915051"/>
            <a:ext cx="2954655" cy="646331"/>
          </a:xfrm>
          <a:prstGeom prst="rect">
            <a:avLst/>
          </a:prstGeom>
        </p:spPr>
        <p:txBody>
          <a:bodyPr wrap="none">
            <a:spAutoFit/>
          </a:bodyPr>
          <a:lstStyle/>
          <a:p>
            <a:r>
              <a:rPr lang="zh-TW" altLang="en-US" sz="3600" b="1" dirty="0">
                <a:solidFill>
                  <a:schemeClr val="bg1">
                    <a:lumMod val="85000"/>
                  </a:schemeClr>
                </a:solidFill>
                <a:latin typeface="+mn-ea"/>
              </a:rPr>
              <a:t>小細胞的分類</a:t>
            </a:r>
            <a:endParaRPr lang="zh-CN" altLang="en-US" sz="3600" b="1" dirty="0">
              <a:solidFill>
                <a:schemeClr val="bg1">
                  <a:lumMod val="85000"/>
                </a:schemeClr>
              </a:solidFill>
              <a:latin typeface="+mn-ea"/>
            </a:endParaRPr>
          </a:p>
        </p:txBody>
      </p:sp>
    </p:spTree>
    <p:extLst>
      <p:ext uri="{BB962C8B-B14F-4D97-AF65-F5344CB8AC3E}">
        <p14:creationId xmlns:p14="http://schemas.microsoft.com/office/powerpoint/2010/main" val="16206221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667">
                                      <p:stCondLst>
                                        <p:cond delay="1500"/>
                                      </p:stCondLst>
                                      <p:childTnLst>
                                        <p:animMotion origin="layout" path="M 0 0 L 0 -0.25 E" pathEditMode="relative" ptsTypes="" p14:bounceEnd="30667">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339102" cy="523220"/>
          </a:xfrm>
          <a:prstGeom prst="rect">
            <a:avLst/>
          </a:prstGeom>
        </p:spPr>
        <p:txBody>
          <a:bodyPr wrap="none">
            <a:spAutoFit/>
          </a:bodyPr>
          <a:lstStyle/>
          <a:p>
            <a:r>
              <a:rPr lang="zh-TW" altLang="en-US" sz="2800" b="1" dirty="0">
                <a:latin typeface="+mn-ea"/>
              </a:rPr>
              <a:t>小細胞的分類</a:t>
            </a:r>
            <a:endParaRPr lang="zh-CN" altLang="en-US" sz="2800" b="1" dirty="0">
              <a:latin typeface="+mn-ea"/>
            </a:endParaRPr>
          </a:p>
        </p:txBody>
      </p:sp>
      <p:grpSp>
        <p:nvGrpSpPr>
          <p:cNvPr id="49" name="组合 48"/>
          <p:cNvGrpSpPr/>
          <p:nvPr/>
        </p:nvGrpSpPr>
        <p:grpSpPr>
          <a:xfrm>
            <a:off x="10222464" y="1622116"/>
            <a:ext cx="1030823" cy="2079727"/>
            <a:chOff x="10222464" y="1622116"/>
            <a:chExt cx="1030823" cy="2079727"/>
          </a:xfrm>
        </p:grpSpPr>
        <p:sp>
          <p:nvSpPr>
            <p:cNvPr id="18" name="Freeform 18"/>
            <p:cNvSpPr>
              <a:spLocks/>
            </p:cNvSpPr>
            <p:nvPr/>
          </p:nvSpPr>
          <p:spPr bwMode="auto">
            <a:xfrm>
              <a:off x="10306106" y="1710279"/>
              <a:ext cx="94718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 name="Oval 19"/>
            <p:cNvSpPr>
              <a:spLocks noChangeArrowheads="1"/>
            </p:cNvSpPr>
            <p:nvPr/>
          </p:nvSpPr>
          <p:spPr bwMode="auto">
            <a:xfrm>
              <a:off x="10222464" y="1622116"/>
              <a:ext cx="167282" cy="171804"/>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 name="Oval 20"/>
            <p:cNvSpPr>
              <a:spLocks noChangeArrowheads="1"/>
            </p:cNvSpPr>
            <p:nvPr/>
          </p:nvSpPr>
          <p:spPr bwMode="auto">
            <a:xfrm>
              <a:off x="10222464" y="3534561"/>
              <a:ext cx="167282" cy="167282"/>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53" name="组合 52"/>
          <p:cNvGrpSpPr/>
          <p:nvPr/>
        </p:nvGrpSpPr>
        <p:grpSpPr>
          <a:xfrm>
            <a:off x="1026454" y="1954421"/>
            <a:ext cx="1408338" cy="1415119"/>
            <a:chOff x="1026454" y="1954421"/>
            <a:chExt cx="1408338" cy="1415119"/>
          </a:xfrm>
        </p:grpSpPr>
        <p:sp>
          <p:nvSpPr>
            <p:cNvPr id="5" name="Oval 5"/>
            <p:cNvSpPr>
              <a:spLocks noChangeArrowheads="1"/>
            </p:cNvSpPr>
            <p:nvPr/>
          </p:nvSpPr>
          <p:spPr bwMode="auto">
            <a:xfrm>
              <a:off x="1026454" y="1954421"/>
              <a:ext cx="1408338" cy="1415119"/>
            </a:xfrm>
            <a:prstGeom prst="ellipse">
              <a:avLst/>
            </a:prstGeom>
            <a:solidFill>
              <a:schemeClr val="tx1">
                <a:lumMod val="85000"/>
                <a:lumOff val="1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 name="文本框 27"/>
            <p:cNvSpPr txBox="1"/>
            <p:nvPr/>
          </p:nvSpPr>
          <p:spPr>
            <a:xfrm>
              <a:off x="1040490" y="2312927"/>
              <a:ext cx="1377878" cy="646331"/>
            </a:xfrm>
            <a:prstGeom prst="rect">
              <a:avLst/>
            </a:prstGeom>
            <a:noFill/>
          </p:spPr>
          <p:txBody>
            <a:bodyPr wrap="none" rtlCol="0">
              <a:spAutoFit/>
            </a:bodyPr>
            <a:lstStyle/>
            <a:p>
              <a:pPr algn="ctr"/>
              <a:r>
                <a:rPr lang="en-US" altLang="zh-TW" sz="3600" dirty="0">
                  <a:solidFill>
                    <a:schemeClr val="bg1"/>
                  </a:solidFill>
                </a:rPr>
                <a:t>M</a:t>
              </a:r>
              <a:r>
                <a:rPr lang="en-US" altLang="zh-CN" sz="3600" dirty="0" smtClean="0">
                  <a:solidFill>
                    <a:schemeClr val="bg1"/>
                  </a:solidFill>
                </a:rPr>
                <a:t>acro</a:t>
              </a:r>
              <a:endParaRPr lang="zh-CN" altLang="en-US" sz="3600" dirty="0">
                <a:solidFill>
                  <a:schemeClr val="bg1"/>
                </a:solidFill>
              </a:endParaRPr>
            </a:p>
          </p:txBody>
        </p:sp>
      </p:grpSp>
      <p:grpSp>
        <p:nvGrpSpPr>
          <p:cNvPr id="52" name="组合 51"/>
          <p:cNvGrpSpPr/>
          <p:nvPr/>
        </p:nvGrpSpPr>
        <p:grpSpPr>
          <a:xfrm>
            <a:off x="1611943" y="1622116"/>
            <a:ext cx="3693777" cy="2079727"/>
            <a:chOff x="1611943" y="1622116"/>
            <a:chExt cx="3693777" cy="2079727"/>
          </a:xfrm>
        </p:grpSpPr>
        <p:sp>
          <p:nvSpPr>
            <p:cNvPr id="6" name="Freeform 6"/>
            <p:cNvSpPr>
              <a:spLocks/>
            </p:cNvSpPr>
            <p:nvPr/>
          </p:nvSpPr>
          <p:spPr bwMode="auto">
            <a:xfrm>
              <a:off x="1695584"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 name="Oval 7"/>
            <p:cNvSpPr>
              <a:spLocks noChangeArrowheads="1"/>
            </p:cNvSpPr>
            <p:nvPr/>
          </p:nvSpPr>
          <p:spPr bwMode="auto">
            <a:xfrm>
              <a:off x="1611943" y="1622116"/>
              <a:ext cx="167282" cy="171804"/>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 name="Oval 8"/>
            <p:cNvSpPr>
              <a:spLocks noChangeArrowheads="1"/>
            </p:cNvSpPr>
            <p:nvPr/>
          </p:nvSpPr>
          <p:spPr bwMode="auto">
            <a:xfrm>
              <a:off x="1611943" y="3534561"/>
              <a:ext cx="167282" cy="167282"/>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9" name="Oval 9"/>
            <p:cNvSpPr>
              <a:spLocks noChangeArrowheads="1"/>
            </p:cNvSpPr>
            <p:nvPr/>
          </p:nvSpPr>
          <p:spPr bwMode="auto">
            <a:xfrm>
              <a:off x="3897382" y="1954421"/>
              <a:ext cx="1408338" cy="1415119"/>
            </a:xfrm>
            <a:prstGeom prst="ellipse">
              <a:avLst/>
            </a:prstGeom>
            <a:solidFill>
              <a:schemeClr val="tx1">
                <a:lumMod val="85000"/>
                <a:lumOff val="1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 name="Line 21"/>
            <p:cNvSpPr>
              <a:spLocks noChangeShapeType="1"/>
            </p:cNvSpPr>
            <p:nvPr/>
          </p:nvSpPr>
          <p:spPr bwMode="auto">
            <a:xfrm>
              <a:off x="2645024" y="2664241"/>
              <a:ext cx="1252357" cy="0"/>
            </a:xfrm>
            <a:prstGeom prst="line">
              <a:avLst/>
            </a:prstGeom>
            <a:noFill/>
            <a:ln w="23813"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 name="文本框 28"/>
            <p:cNvSpPr txBox="1"/>
            <p:nvPr/>
          </p:nvSpPr>
          <p:spPr>
            <a:xfrm>
              <a:off x="3981021" y="2302091"/>
              <a:ext cx="1262461" cy="646331"/>
            </a:xfrm>
            <a:prstGeom prst="rect">
              <a:avLst/>
            </a:prstGeom>
            <a:noFill/>
          </p:spPr>
          <p:txBody>
            <a:bodyPr wrap="none" rtlCol="0">
              <a:spAutoFit/>
            </a:bodyPr>
            <a:lstStyle/>
            <a:p>
              <a:r>
                <a:rPr lang="en-US" altLang="zh-TW" sz="3600" dirty="0">
                  <a:solidFill>
                    <a:schemeClr val="bg1"/>
                  </a:solidFill>
                </a:rPr>
                <a:t>M</a:t>
              </a:r>
              <a:r>
                <a:rPr lang="en-US" altLang="zh-CN" sz="3600" dirty="0" smtClean="0">
                  <a:solidFill>
                    <a:schemeClr val="bg1"/>
                  </a:solidFill>
                </a:rPr>
                <a:t>icro</a:t>
              </a:r>
              <a:endParaRPr lang="zh-CN" altLang="en-US" sz="3600" dirty="0">
                <a:solidFill>
                  <a:schemeClr val="bg1"/>
                </a:solidFill>
              </a:endParaRPr>
            </a:p>
          </p:txBody>
        </p:sp>
      </p:grpSp>
      <p:grpSp>
        <p:nvGrpSpPr>
          <p:cNvPr id="51" name="组合 50"/>
          <p:cNvGrpSpPr/>
          <p:nvPr/>
        </p:nvGrpSpPr>
        <p:grpSpPr>
          <a:xfrm>
            <a:off x="4478349" y="1622116"/>
            <a:ext cx="3700559" cy="2079727"/>
            <a:chOff x="4478349" y="1622116"/>
            <a:chExt cx="3700559" cy="2079727"/>
          </a:xfrm>
        </p:grpSpPr>
        <p:sp>
          <p:nvSpPr>
            <p:cNvPr id="10" name="Freeform 10"/>
            <p:cNvSpPr>
              <a:spLocks/>
            </p:cNvSpPr>
            <p:nvPr/>
          </p:nvSpPr>
          <p:spPr bwMode="auto">
            <a:xfrm>
              <a:off x="4566511"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 name="Oval 11"/>
            <p:cNvSpPr>
              <a:spLocks noChangeArrowheads="1"/>
            </p:cNvSpPr>
            <p:nvPr/>
          </p:nvSpPr>
          <p:spPr bwMode="auto">
            <a:xfrm>
              <a:off x="4478349" y="1622116"/>
              <a:ext cx="171804" cy="171804"/>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 name="Oval 12"/>
            <p:cNvSpPr>
              <a:spLocks noChangeArrowheads="1"/>
            </p:cNvSpPr>
            <p:nvPr/>
          </p:nvSpPr>
          <p:spPr bwMode="auto">
            <a:xfrm>
              <a:off x="4478349" y="3534561"/>
              <a:ext cx="171804" cy="167282"/>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3" name="Oval 13"/>
            <p:cNvSpPr>
              <a:spLocks noChangeArrowheads="1"/>
            </p:cNvSpPr>
            <p:nvPr/>
          </p:nvSpPr>
          <p:spPr bwMode="auto">
            <a:xfrm>
              <a:off x="6766049" y="1954421"/>
              <a:ext cx="1412859" cy="1415119"/>
            </a:xfrm>
            <a:prstGeom prst="ellipse">
              <a:avLst/>
            </a:prstGeom>
            <a:solidFill>
              <a:schemeClr val="tx1">
                <a:lumMod val="85000"/>
                <a:lumOff val="1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 name="Line 23"/>
            <p:cNvSpPr>
              <a:spLocks noChangeShapeType="1"/>
            </p:cNvSpPr>
            <p:nvPr/>
          </p:nvSpPr>
          <p:spPr bwMode="auto">
            <a:xfrm>
              <a:off x="5515952" y="2664241"/>
              <a:ext cx="1250097" cy="0"/>
            </a:xfrm>
            <a:prstGeom prst="line">
              <a:avLst/>
            </a:prstGeom>
            <a:noFill/>
            <a:ln w="23813"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 name="文本框 29"/>
            <p:cNvSpPr txBox="1"/>
            <p:nvPr/>
          </p:nvSpPr>
          <p:spPr>
            <a:xfrm>
              <a:off x="6955559" y="2312927"/>
              <a:ext cx="952825" cy="646331"/>
            </a:xfrm>
            <a:prstGeom prst="rect">
              <a:avLst/>
            </a:prstGeom>
            <a:noFill/>
          </p:spPr>
          <p:txBody>
            <a:bodyPr wrap="none" rtlCol="0">
              <a:spAutoFit/>
            </a:bodyPr>
            <a:lstStyle/>
            <a:p>
              <a:r>
                <a:rPr lang="en-US" altLang="zh-TW" sz="3600" dirty="0">
                  <a:solidFill>
                    <a:schemeClr val="bg1"/>
                  </a:solidFill>
                </a:rPr>
                <a:t>P</a:t>
              </a:r>
              <a:r>
                <a:rPr lang="en-US" altLang="zh-CN" sz="3600" dirty="0" smtClean="0">
                  <a:solidFill>
                    <a:schemeClr val="bg1"/>
                  </a:solidFill>
                </a:rPr>
                <a:t>ico</a:t>
              </a:r>
              <a:endParaRPr lang="zh-CN" altLang="en-US" sz="3600" dirty="0">
                <a:solidFill>
                  <a:schemeClr val="bg1"/>
                </a:solidFill>
              </a:endParaRPr>
            </a:p>
          </p:txBody>
        </p:sp>
      </p:grpSp>
      <p:grpSp>
        <p:nvGrpSpPr>
          <p:cNvPr id="50" name="组合 49"/>
          <p:cNvGrpSpPr/>
          <p:nvPr/>
        </p:nvGrpSpPr>
        <p:grpSpPr>
          <a:xfrm>
            <a:off x="7349277" y="1622116"/>
            <a:ext cx="3715336" cy="2079727"/>
            <a:chOff x="7349277" y="1622116"/>
            <a:chExt cx="3715336" cy="2079727"/>
          </a:xfrm>
        </p:grpSpPr>
        <p:sp>
          <p:nvSpPr>
            <p:cNvPr id="14" name="Freeform 14"/>
            <p:cNvSpPr>
              <a:spLocks/>
            </p:cNvSpPr>
            <p:nvPr/>
          </p:nvSpPr>
          <p:spPr bwMode="auto">
            <a:xfrm>
              <a:off x="7432917"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6" y="0"/>
                    <a:pt x="227" y="101"/>
                    <a:pt x="227" y="227"/>
                  </a:cubicBezTo>
                  <a:cubicBezTo>
                    <a:pt x="227" y="352"/>
                    <a:pt x="126" y="454"/>
                    <a:pt x="0" y="454"/>
                  </a:cubicBezTo>
                </a:path>
              </a:pathLst>
            </a:custGeom>
            <a:noFill/>
            <a:ln w="23813"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 name="Oval 15"/>
            <p:cNvSpPr>
              <a:spLocks noChangeArrowheads="1"/>
            </p:cNvSpPr>
            <p:nvPr/>
          </p:nvSpPr>
          <p:spPr bwMode="auto">
            <a:xfrm>
              <a:off x="7349277" y="1622116"/>
              <a:ext cx="167282" cy="171804"/>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 name="Oval 16"/>
            <p:cNvSpPr>
              <a:spLocks noChangeArrowheads="1"/>
            </p:cNvSpPr>
            <p:nvPr/>
          </p:nvSpPr>
          <p:spPr bwMode="auto">
            <a:xfrm>
              <a:off x="7349277" y="3534561"/>
              <a:ext cx="167282" cy="167282"/>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7" name="Oval 17"/>
            <p:cNvSpPr>
              <a:spLocks noChangeArrowheads="1"/>
            </p:cNvSpPr>
            <p:nvPr/>
          </p:nvSpPr>
          <p:spPr bwMode="auto">
            <a:xfrm>
              <a:off x="9636977" y="1954421"/>
              <a:ext cx="1408338" cy="1415119"/>
            </a:xfrm>
            <a:prstGeom prst="ellipse">
              <a:avLst/>
            </a:prstGeom>
            <a:solidFill>
              <a:schemeClr val="tx1">
                <a:lumMod val="85000"/>
                <a:lumOff val="1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 name="Line 25"/>
            <p:cNvSpPr>
              <a:spLocks noChangeShapeType="1"/>
            </p:cNvSpPr>
            <p:nvPr/>
          </p:nvSpPr>
          <p:spPr bwMode="auto">
            <a:xfrm>
              <a:off x="8386879" y="2650677"/>
              <a:ext cx="1254619" cy="0"/>
            </a:xfrm>
            <a:prstGeom prst="line">
              <a:avLst/>
            </a:prstGeom>
            <a:noFill/>
            <a:ln w="23813"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1" name="文本框 30"/>
            <p:cNvSpPr txBox="1"/>
            <p:nvPr/>
          </p:nvSpPr>
          <p:spPr>
            <a:xfrm>
              <a:off x="9698213" y="2348400"/>
              <a:ext cx="1366400" cy="646331"/>
            </a:xfrm>
            <a:prstGeom prst="rect">
              <a:avLst/>
            </a:prstGeom>
            <a:noFill/>
          </p:spPr>
          <p:txBody>
            <a:bodyPr wrap="none" rtlCol="0">
              <a:spAutoFit/>
            </a:bodyPr>
            <a:lstStyle/>
            <a:p>
              <a:r>
                <a:rPr lang="en-US" altLang="zh-TW" sz="3600" dirty="0" err="1">
                  <a:solidFill>
                    <a:schemeClr val="bg1"/>
                  </a:solidFill>
                </a:rPr>
                <a:t>F</a:t>
              </a:r>
              <a:r>
                <a:rPr lang="en-US" altLang="zh-CN" sz="3600" dirty="0" err="1" smtClean="0">
                  <a:solidFill>
                    <a:schemeClr val="bg1"/>
                  </a:solidFill>
                </a:rPr>
                <a:t>emto</a:t>
              </a:r>
              <a:endParaRPr lang="zh-CN" altLang="en-US" sz="3600" dirty="0">
                <a:solidFill>
                  <a:schemeClr val="bg1"/>
                </a:solidFill>
              </a:endParaRPr>
            </a:p>
          </p:txBody>
        </p:sp>
      </p:grpSp>
      <p:sp>
        <p:nvSpPr>
          <p:cNvPr id="34" name="文本框 66"/>
          <p:cNvSpPr txBox="1">
            <a:spLocks noChangeArrowheads="1"/>
          </p:cNvSpPr>
          <p:nvPr/>
        </p:nvSpPr>
        <p:spPr bwMode="auto">
          <a:xfrm>
            <a:off x="609419" y="4233164"/>
            <a:ext cx="2339611" cy="1172629"/>
          </a:xfrm>
          <a:prstGeom prst="rect">
            <a:avLst/>
          </a:prstGeom>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TW" altLang="en-US" sz="1800" b="1" dirty="0" smtClean="0">
                <a:solidFill>
                  <a:schemeClr val="bg2">
                    <a:lumMod val="50000"/>
                  </a:schemeClr>
                </a:solidFill>
              </a:rPr>
              <a:t>最大型基地台，覆蓋面積廣，能提供給最多使用者。</a:t>
            </a:r>
            <a:endParaRPr lang="zh-CN" altLang="en-US" sz="1800" b="1" dirty="0">
              <a:solidFill>
                <a:schemeClr val="bg2">
                  <a:lumMod val="50000"/>
                </a:schemeClr>
              </a:solidFill>
            </a:endParaRPr>
          </a:p>
        </p:txBody>
      </p:sp>
      <p:cxnSp>
        <p:nvCxnSpPr>
          <p:cNvPr id="35" name="直接连接符 34"/>
          <p:cNvCxnSpPr/>
          <p:nvPr/>
        </p:nvCxnSpPr>
        <p:spPr>
          <a:xfrm>
            <a:off x="898233" y="3909371"/>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文本框 66"/>
          <p:cNvSpPr txBox="1">
            <a:spLocks noChangeArrowheads="1"/>
          </p:cNvSpPr>
          <p:nvPr/>
        </p:nvSpPr>
        <p:spPr bwMode="auto">
          <a:xfrm>
            <a:off x="3322320" y="4269343"/>
            <a:ext cx="2559729" cy="1532727"/>
          </a:xfrm>
          <a:prstGeom prst="rect">
            <a:avLst/>
          </a:prstGeom>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TW" altLang="en-US" sz="1800" b="1" dirty="0" smtClean="0">
                <a:solidFill>
                  <a:schemeClr val="bg2">
                    <a:lumMod val="50000"/>
                  </a:schemeClr>
                </a:solidFill>
              </a:rPr>
              <a:t>大型基地台，通常架設在電線杆或是街道上，彌補</a:t>
            </a:r>
            <a:r>
              <a:rPr lang="en-US" altLang="zh-TW" sz="1800" b="1" dirty="0" smtClean="0">
                <a:solidFill>
                  <a:schemeClr val="bg2">
                    <a:lumMod val="50000"/>
                  </a:schemeClr>
                </a:solidFill>
              </a:rPr>
              <a:t>Macro</a:t>
            </a:r>
            <a:r>
              <a:rPr lang="zh-TW" altLang="en-US" sz="1800" b="1" dirty="0" smtClean="0">
                <a:solidFill>
                  <a:schemeClr val="bg2">
                    <a:lumMod val="50000"/>
                  </a:schemeClr>
                </a:solidFill>
              </a:rPr>
              <a:t>信號較弱之地區。</a:t>
            </a:r>
            <a:endParaRPr lang="zh-CN" altLang="en-US" sz="1800" b="1" dirty="0">
              <a:solidFill>
                <a:schemeClr val="bg2">
                  <a:lumMod val="50000"/>
                </a:schemeClr>
              </a:solidFill>
            </a:endParaRPr>
          </a:p>
        </p:txBody>
      </p:sp>
      <p:cxnSp>
        <p:nvCxnSpPr>
          <p:cNvPr id="40" name="直接连接符 39"/>
          <p:cNvCxnSpPr/>
          <p:nvPr/>
        </p:nvCxnSpPr>
        <p:spPr>
          <a:xfrm>
            <a:off x="3730881" y="3916139"/>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文本框 66"/>
          <p:cNvSpPr txBox="1">
            <a:spLocks noChangeArrowheads="1"/>
          </p:cNvSpPr>
          <p:nvPr/>
        </p:nvSpPr>
        <p:spPr bwMode="auto">
          <a:xfrm>
            <a:off x="6448346" y="4269343"/>
            <a:ext cx="2390854" cy="1172629"/>
          </a:xfrm>
          <a:prstGeom prst="rect">
            <a:avLst/>
          </a:prstGeom>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TW" altLang="en-US" sz="1800" b="1" dirty="0" smtClean="0">
                <a:solidFill>
                  <a:schemeClr val="bg2">
                    <a:lumMod val="50000"/>
                  </a:schemeClr>
                </a:solidFill>
              </a:rPr>
              <a:t>較</a:t>
            </a:r>
            <a:r>
              <a:rPr lang="en-US" altLang="zh-TW" sz="1800" b="1" dirty="0" err="1" smtClean="0">
                <a:solidFill>
                  <a:schemeClr val="bg2">
                    <a:lumMod val="50000"/>
                  </a:schemeClr>
                </a:solidFill>
              </a:rPr>
              <a:t>Femto</a:t>
            </a:r>
            <a:r>
              <a:rPr lang="zh-TW" altLang="en-US" sz="1800" b="1" dirty="0" smtClean="0">
                <a:solidFill>
                  <a:schemeClr val="bg2">
                    <a:lumMod val="50000"/>
                  </a:schemeClr>
                </a:solidFill>
              </a:rPr>
              <a:t>大一點的基地台，常用於企業公司或是範圍稍廣的區域</a:t>
            </a:r>
            <a:endParaRPr lang="zh-CN" altLang="en-US" sz="1800" b="1" dirty="0">
              <a:solidFill>
                <a:schemeClr val="bg2">
                  <a:lumMod val="50000"/>
                </a:schemeClr>
              </a:solidFill>
            </a:endParaRPr>
          </a:p>
        </p:txBody>
      </p:sp>
      <p:cxnSp>
        <p:nvCxnSpPr>
          <p:cNvPr id="44" name="直接连接符 43"/>
          <p:cNvCxnSpPr/>
          <p:nvPr/>
        </p:nvCxnSpPr>
        <p:spPr>
          <a:xfrm>
            <a:off x="6650449" y="3909371"/>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文本框 66"/>
          <p:cNvSpPr txBox="1">
            <a:spLocks noChangeArrowheads="1"/>
          </p:cNvSpPr>
          <p:nvPr/>
        </p:nvSpPr>
        <p:spPr bwMode="auto">
          <a:xfrm>
            <a:off x="9318552" y="4269343"/>
            <a:ext cx="2080968" cy="1172629"/>
          </a:xfrm>
          <a:prstGeom prst="rect">
            <a:avLst/>
          </a:prstGeom>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TW" altLang="en-US" sz="1800" b="1" dirty="0" smtClean="0">
                <a:solidFill>
                  <a:schemeClr val="bg2">
                    <a:lumMod val="50000"/>
                  </a:schemeClr>
                </a:solidFill>
              </a:rPr>
              <a:t>最小型的基地台，通常適用於家庭或是小環境室內。</a:t>
            </a:r>
            <a:endParaRPr lang="zh-CN" altLang="en-US" sz="1800" b="1" dirty="0">
              <a:solidFill>
                <a:schemeClr val="bg2">
                  <a:lumMod val="50000"/>
                </a:schemeClr>
              </a:solidFill>
            </a:endParaRPr>
          </a:p>
        </p:txBody>
      </p:sp>
      <p:cxnSp>
        <p:nvCxnSpPr>
          <p:cNvPr id="48" name="直接连接符 47"/>
          <p:cNvCxnSpPr/>
          <p:nvPr/>
        </p:nvCxnSpPr>
        <p:spPr>
          <a:xfrm>
            <a:off x="9508396" y="3928647"/>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9071" y="6364563"/>
            <a:ext cx="4322465" cy="646331"/>
          </a:xfrm>
          <a:prstGeom prst="rect">
            <a:avLst/>
          </a:prstGeom>
          <a:noFill/>
        </p:spPr>
        <p:txBody>
          <a:bodyPr wrap="none" rtlCol="0">
            <a:spAutoFit/>
          </a:bodyPr>
          <a:lstStyle/>
          <a:p>
            <a:r>
              <a:rPr lang="zh-TW" altLang="en-US" dirty="0"/>
              <a:t>資料來源 </a:t>
            </a:r>
            <a:r>
              <a:rPr lang="en-US" altLang="zh-TW" dirty="0"/>
              <a:t>:</a:t>
            </a:r>
            <a:r>
              <a:rPr lang="zh-TW" altLang="en-US" dirty="0"/>
              <a:t> </a:t>
            </a:r>
            <a:r>
              <a:rPr lang="en-US" altLang="zh-TW" dirty="0"/>
              <a:t>https://www.smallcellforum.org/</a:t>
            </a:r>
            <a:endParaRPr lang="zh-TW" altLang="en-US" dirty="0"/>
          </a:p>
          <a:p>
            <a:endParaRPr lang="zh-TW" altLang="en-US" dirty="0"/>
          </a:p>
        </p:txBody>
      </p:sp>
    </p:spTree>
    <p:extLst>
      <p:ext uri="{BB962C8B-B14F-4D97-AF65-F5344CB8AC3E}">
        <p14:creationId xmlns:p14="http://schemas.microsoft.com/office/powerpoint/2010/main" val="26298481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 presetClass="entr" presetSubtype="8" fill="hold" nodeType="withEffect" p14:presetBounceEnd="28000">
                                      <p:stCondLst>
                                        <p:cond delay="500"/>
                                      </p:stCondLst>
                                      <p:childTnLst>
                                        <p:set>
                                          <p:cBhvr>
                                            <p:cTn id="9" dur="1" fill="hold">
                                              <p:stCondLst>
                                                <p:cond delay="0"/>
                                              </p:stCondLst>
                                            </p:cTn>
                                            <p:tgtEl>
                                              <p:spTgt spid="50"/>
                                            </p:tgtEl>
                                            <p:attrNameLst>
                                              <p:attrName>style.visibility</p:attrName>
                                            </p:attrNameLst>
                                          </p:cBhvr>
                                          <p:to>
                                            <p:strVal val="visible"/>
                                          </p:to>
                                        </p:set>
                                        <p:anim calcmode="lin" valueType="num" p14:bounceEnd="28000">
                                          <p:cBhvr additive="base">
                                            <p:cTn id="10" dur="500" fill="hold"/>
                                            <p:tgtEl>
                                              <p:spTgt spid="50"/>
                                            </p:tgtEl>
                                            <p:attrNameLst>
                                              <p:attrName>ppt_x</p:attrName>
                                            </p:attrNameLst>
                                          </p:cBhvr>
                                          <p:tavLst>
                                            <p:tav tm="0">
                                              <p:val>
                                                <p:strVal val="0-#ppt_w/2"/>
                                              </p:val>
                                            </p:tav>
                                            <p:tav tm="100000">
                                              <p:val>
                                                <p:strVal val="#ppt_x"/>
                                              </p:val>
                                            </p:tav>
                                          </p:tavLst>
                                        </p:anim>
                                        <p:anim calcmode="lin" valueType="num" p14:bounceEnd="28000">
                                          <p:cBhvr additive="base">
                                            <p:cTn id="11" dur="500" fill="hold"/>
                                            <p:tgtEl>
                                              <p:spTgt spid="5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14:presetBounceEnd="28000">
                                      <p:stCondLst>
                                        <p:cond delay="1000"/>
                                      </p:stCondLst>
                                      <p:childTnLst>
                                        <p:set>
                                          <p:cBhvr>
                                            <p:cTn id="13" dur="1" fill="hold">
                                              <p:stCondLst>
                                                <p:cond delay="0"/>
                                              </p:stCondLst>
                                            </p:cTn>
                                            <p:tgtEl>
                                              <p:spTgt spid="51"/>
                                            </p:tgtEl>
                                            <p:attrNameLst>
                                              <p:attrName>style.visibility</p:attrName>
                                            </p:attrNameLst>
                                          </p:cBhvr>
                                          <p:to>
                                            <p:strVal val="visible"/>
                                          </p:to>
                                        </p:set>
                                        <p:anim calcmode="lin" valueType="num" p14:bounceEnd="28000">
                                          <p:cBhvr additive="base">
                                            <p:cTn id="14" dur="500" fill="hold"/>
                                            <p:tgtEl>
                                              <p:spTgt spid="51"/>
                                            </p:tgtEl>
                                            <p:attrNameLst>
                                              <p:attrName>ppt_x</p:attrName>
                                            </p:attrNameLst>
                                          </p:cBhvr>
                                          <p:tavLst>
                                            <p:tav tm="0">
                                              <p:val>
                                                <p:strVal val="0-#ppt_w/2"/>
                                              </p:val>
                                            </p:tav>
                                            <p:tav tm="100000">
                                              <p:val>
                                                <p:strVal val="#ppt_x"/>
                                              </p:val>
                                            </p:tav>
                                          </p:tavLst>
                                        </p:anim>
                                        <p:anim calcmode="lin" valueType="num" p14:bounceEnd="28000">
                                          <p:cBhvr additive="base">
                                            <p:cTn id="15" dur="500" fill="hold"/>
                                            <p:tgtEl>
                                              <p:spTgt spid="5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14:presetBounceEnd="42857">
                                      <p:stCondLst>
                                        <p:cond delay="1500"/>
                                      </p:stCondLst>
                                      <p:childTnLst>
                                        <p:set>
                                          <p:cBhvr>
                                            <p:cTn id="17" dur="1" fill="hold">
                                              <p:stCondLst>
                                                <p:cond delay="0"/>
                                              </p:stCondLst>
                                            </p:cTn>
                                            <p:tgtEl>
                                              <p:spTgt spid="52"/>
                                            </p:tgtEl>
                                            <p:attrNameLst>
                                              <p:attrName>style.visibility</p:attrName>
                                            </p:attrNameLst>
                                          </p:cBhvr>
                                          <p:to>
                                            <p:strVal val="visible"/>
                                          </p:to>
                                        </p:set>
                                        <p:anim calcmode="lin" valueType="num" p14:bounceEnd="42857">
                                          <p:cBhvr additive="base">
                                            <p:cTn id="18" dur="350" fill="hold"/>
                                            <p:tgtEl>
                                              <p:spTgt spid="52"/>
                                            </p:tgtEl>
                                            <p:attrNameLst>
                                              <p:attrName>ppt_x</p:attrName>
                                            </p:attrNameLst>
                                          </p:cBhvr>
                                          <p:tavLst>
                                            <p:tav tm="0">
                                              <p:val>
                                                <p:strVal val="0-#ppt_w/2"/>
                                              </p:val>
                                            </p:tav>
                                            <p:tav tm="100000">
                                              <p:val>
                                                <p:strVal val="#ppt_x"/>
                                              </p:val>
                                            </p:tav>
                                          </p:tavLst>
                                        </p:anim>
                                        <p:anim calcmode="lin" valueType="num" p14:bounceEnd="42857">
                                          <p:cBhvr additive="base">
                                            <p:cTn id="19" dur="350" fill="hold"/>
                                            <p:tgtEl>
                                              <p:spTgt spid="5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40000">
                                      <p:stCondLst>
                                        <p:cond delay="2000"/>
                                      </p:stCondLst>
                                      <p:childTnLst>
                                        <p:set>
                                          <p:cBhvr>
                                            <p:cTn id="21" dur="1" fill="hold">
                                              <p:stCondLst>
                                                <p:cond delay="0"/>
                                              </p:stCondLst>
                                            </p:cTn>
                                            <p:tgtEl>
                                              <p:spTgt spid="53"/>
                                            </p:tgtEl>
                                            <p:attrNameLst>
                                              <p:attrName>style.visibility</p:attrName>
                                            </p:attrNameLst>
                                          </p:cBhvr>
                                          <p:to>
                                            <p:strVal val="visible"/>
                                          </p:to>
                                        </p:set>
                                        <p:anim calcmode="lin" valueType="num" p14:bounceEnd="40000">
                                          <p:cBhvr additive="base">
                                            <p:cTn id="22" dur="250" fill="hold"/>
                                            <p:tgtEl>
                                              <p:spTgt spid="53"/>
                                            </p:tgtEl>
                                            <p:attrNameLst>
                                              <p:attrName>ppt_x</p:attrName>
                                            </p:attrNameLst>
                                          </p:cBhvr>
                                          <p:tavLst>
                                            <p:tav tm="0">
                                              <p:val>
                                                <p:strVal val="0-#ppt_w/2"/>
                                              </p:val>
                                            </p:tav>
                                            <p:tav tm="100000">
                                              <p:val>
                                                <p:strVal val="#ppt_x"/>
                                              </p:val>
                                            </p:tav>
                                          </p:tavLst>
                                        </p:anim>
                                        <p:anim calcmode="lin" valueType="num" p14:bounceEnd="40000">
                                          <p:cBhvr additive="base">
                                            <p:cTn id="23" dur="250" fill="hold"/>
                                            <p:tgtEl>
                                              <p:spTgt spid="53"/>
                                            </p:tgtEl>
                                            <p:attrNameLst>
                                              <p:attrName>ppt_y</p:attrName>
                                            </p:attrNameLst>
                                          </p:cBhvr>
                                          <p:tavLst>
                                            <p:tav tm="0">
                                              <p:val>
                                                <p:strVal val="#ppt_y"/>
                                              </p:val>
                                            </p:tav>
                                            <p:tav tm="100000">
                                              <p:val>
                                                <p:strVal val="#ppt_y"/>
                                              </p:val>
                                            </p:tav>
                                          </p:tavLst>
                                        </p:anim>
                                      </p:childTnLst>
                                    </p:cTn>
                                  </p:par>
                                  <p:par>
                                    <p:cTn id="24" presetID="22" presetClass="entr" presetSubtype="1" fill="hold" nodeType="withEffect">
                                      <p:stCondLst>
                                        <p:cond delay="225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par>
                                    <p:cTn id="27" presetID="22" presetClass="entr" presetSubtype="1" fill="hold" nodeType="withEffect">
                                      <p:stCondLst>
                                        <p:cond delay="2250"/>
                                      </p:stCondLst>
                                      <p:childTnLst>
                                        <p:set>
                                          <p:cBhvr>
                                            <p:cTn id="28" dur="1" fill="hold">
                                              <p:stCondLst>
                                                <p:cond delay="0"/>
                                              </p:stCondLst>
                                            </p:cTn>
                                            <p:tgtEl>
                                              <p:spTgt spid="40"/>
                                            </p:tgtEl>
                                            <p:attrNameLst>
                                              <p:attrName>style.visibility</p:attrName>
                                            </p:attrNameLst>
                                          </p:cBhvr>
                                          <p:to>
                                            <p:strVal val="visible"/>
                                          </p:to>
                                        </p:set>
                                        <p:animEffect transition="in" filter="wipe(up)">
                                          <p:cBhvr>
                                            <p:cTn id="29" dur="500"/>
                                            <p:tgtEl>
                                              <p:spTgt spid="40"/>
                                            </p:tgtEl>
                                          </p:cBhvr>
                                        </p:animEffect>
                                      </p:childTnLst>
                                    </p:cTn>
                                  </p:par>
                                  <p:par>
                                    <p:cTn id="30" presetID="22" presetClass="entr" presetSubtype="1" fill="hold" nodeType="withEffect">
                                      <p:stCondLst>
                                        <p:cond delay="225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500"/>
                                            <p:tgtEl>
                                              <p:spTgt spid="44"/>
                                            </p:tgtEl>
                                          </p:cBhvr>
                                        </p:animEffect>
                                      </p:childTnLst>
                                    </p:cTn>
                                  </p:par>
                                  <p:par>
                                    <p:cTn id="33" presetID="22" presetClass="entr" presetSubtype="1" fill="hold" nodeType="withEffect">
                                      <p:stCondLst>
                                        <p:cond delay="2250"/>
                                      </p:stCondLst>
                                      <p:childTnLst>
                                        <p:set>
                                          <p:cBhvr>
                                            <p:cTn id="34" dur="1" fill="hold">
                                              <p:stCondLst>
                                                <p:cond delay="0"/>
                                              </p:stCondLst>
                                            </p:cTn>
                                            <p:tgtEl>
                                              <p:spTgt spid="48"/>
                                            </p:tgtEl>
                                            <p:attrNameLst>
                                              <p:attrName>style.visibility</p:attrName>
                                            </p:attrNameLst>
                                          </p:cBhvr>
                                          <p:to>
                                            <p:strVal val="visible"/>
                                          </p:to>
                                        </p:set>
                                        <p:animEffect transition="in" filter="wipe(up)">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 presetClass="entr" presetSubtype="8" fill="hold" nodeType="withEffect">
                                      <p:stCondLst>
                                        <p:cond delay="500"/>
                                      </p:stCondLst>
                                      <p:childTnLst>
                                        <p:set>
                                          <p:cBhvr>
                                            <p:cTn id="9" dur="1" fill="hold">
                                              <p:stCondLst>
                                                <p:cond delay="0"/>
                                              </p:stCondLst>
                                            </p:cTn>
                                            <p:tgtEl>
                                              <p:spTgt spid="50"/>
                                            </p:tgtEl>
                                            <p:attrNameLst>
                                              <p:attrName>style.visibility</p:attrName>
                                            </p:attrNameLst>
                                          </p:cBhvr>
                                          <p:to>
                                            <p:strVal val="visible"/>
                                          </p:to>
                                        </p:set>
                                        <p:anim calcmode="lin" valueType="num">
                                          <p:cBhvr additive="base">
                                            <p:cTn id="10" dur="500" fill="hold"/>
                                            <p:tgtEl>
                                              <p:spTgt spid="50"/>
                                            </p:tgtEl>
                                            <p:attrNameLst>
                                              <p:attrName>ppt_x</p:attrName>
                                            </p:attrNameLst>
                                          </p:cBhvr>
                                          <p:tavLst>
                                            <p:tav tm="0">
                                              <p:val>
                                                <p:strVal val="0-#ppt_w/2"/>
                                              </p:val>
                                            </p:tav>
                                            <p:tav tm="100000">
                                              <p:val>
                                                <p:strVal val="#ppt_x"/>
                                              </p:val>
                                            </p:tav>
                                          </p:tavLst>
                                        </p:anim>
                                        <p:anim calcmode="lin" valueType="num">
                                          <p:cBhvr additive="base">
                                            <p:cTn id="11" dur="500" fill="hold"/>
                                            <p:tgtEl>
                                              <p:spTgt spid="5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0-#ppt_w/2"/>
                                              </p:val>
                                            </p:tav>
                                            <p:tav tm="100000">
                                              <p:val>
                                                <p:strVal val="#ppt_x"/>
                                              </p:val>
                                            </p:tav>
                                          </p:tavLst>
                                        </p:anim>
                                        <p:anim calcmode="lin" valueType="num">
                                          <p:cBhvr additive="base">
                                            <p:cTn id="15" dur="500" fill="hold"/>
                                            <p:tgtEl>
                                              <p:spTgt spid="5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150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350" fill="hold"/>
                                            <p:tgtEl>
                                              <p:spTgt spid="52"/>
                                            </p:tgtEl>
                                            <p:attrNameLst>
                                              <p:attrName>ppt_x</p:attrName>
                                            </p:attrNameLst>
                                          </p:cBhvr>
                                          <p:tavLst>
                                            <p:tav tm="0">
                                              <p:val>
                                                <p:strVal val="0-#ppt_w/2"/>
                                              </p:val>
                                            </p:tav>
                                            <p:tav tm="100000">
                                              <p:val>
                                                <p:strVal val="#ppt_x"/>
                                              </p:val>
                                            </p:tav>
                                          </p:tavLst>
                                        </p:anim>
                                        <p:anim calcmode="lin" valueType="num">
                                          <p:cBhvr additive="base">
                                            <p:cTn id="19" dur="350" fill="hold"/>
                                            <p:tgtEl>
                                              <p:spTgt spid="5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200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250" fill="hold"/>
                                            <p:tgtEl>
                                              <p:spTgt spid="53"/>
                                            </p:tgtEl>
                                            <p:attrNameLst>
                                              <p:attrName>ppt_x</p:attrName>
                                            </p:attrNameLst>
                                          </p:cBhvr>
                                          <p:tavLst>
                                            <p:tav tm="0">
                                              <p:val>
                                                <p:strVal val="0-#ppt_w/2"/>
                                              </p:val>
                                            </p:tav>
                                            <p:tav tm="100000">
                                              <p:val>
                                                <p:strVal val="#ppt_x"/>
                                              </p:val>
                                            </p:tav>
                                          </p:tavLst>
                                        </p:anim>
                                        <p:anim calcmode="lin" valueType="num">
                                          <p:cBhvr additive="base">
                                            <p:cTn id="23" dur="250" fill="hold"/>
                                            <p:tgtEl>
                                              <p:spTgt spid="53"/>
                                            </p:tgtEl>
                                            <p:attrNameLst>
                                              <p:attrName>ppt_y</p:attrName>
                                            </p:attrNameLst>
                                          </p:cBhvr>
                                          <p:tavLst>
                                            <p:tav tm="0">
                                              <p:val>
                                                <p:strVal val="#ppt_y"/>
                                              </p:val>
                                            </p:tav>
                                            <p:tav tm="100000">
                                              <p:val>
                                                <p:strVal val="#ppt_y"/>
                                              </p:val>
                                            </p:tav>
                                          </p:tavLst>
                                        </p:anim>
                                      </p:childTnLst>
                                    </p:cTn>
                                  </p:par>
                                  <p:par>
                                    <p:cTn id="24" presetID="22" presetClass="entr" presetSubtype="1" fill="hold" nodeType="withEffect">
                                      <p:stCondLst>
                                        <p:cond delay="225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par>
                                    <p:cTn id="27" presetID="22" presetClass="entr" presetSubtype="1" fill="hold" nodeType="withEffect">
                                      <p:stCondLst>
                                        <p:cond delay="2250"/>
                                      </p:stCondLst>
                                      <p:childTnLst>
                                        <p:set>
                                          <p:cBhvr>
                                            <p:cTn id="28" dur="1" fill="hold">
                                              <p:stCondLst>
                                                <p:cond delay="0"/>
                                              </p:stCondLst>
                                            </p:cTn>
                                            <p:tgtEl>
                                              <p:spTgt spid="40"/>
                                            </p:tgtEl>
                                            <p:attrNameLst>
                                              <p:attrName>style.visibility</p:attrName>
                                            </p:attrNameLst>
                                          </p:cBhvr>
                                          <p:to>
                                            <p:strVal val="visible"/>
                                          </p:to>
                                        </p:set>
                                        <p:animEffect transition="in" filter="wipe(up)">
                                          <p:cBhvr>
                                            <p:cTn id="29" dur="500"/>
                                            <p:tgtEl>
                                              <p:spTgt spid="40"/>
                                            </p:tgtEl>
                                          </p:cBhvr>
                                        </p:animEffect>
                                      </p:childTnLst>
                                    </p:cTn>
                                  </p:par>
                                  <p:par>
                                    <p:cTn id="30" presetID="22" presetClass="entr" presetSubtype="1" fill="hold" nodeType="withEffect">
                                      <p:stCondLst>
                                        <p:cond delay="225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500"/>
                                            <p:tgtEl>
                                              <p:spTgt spid="44"/>
                                            </p:tgtEl>
                                          </p:cBhvr>
                                        </p:animEffect>
                                      </p:childTnLst>
                                    </p:cTn>
                                  </p:par>
                                  <p:par>
                                    <p:cTn id="33" presetID="22" presetClass="entr" presetSubtype="1" fill="hold" nodeType="withEffect">
                                      <p:stCondLst>
                                        <p:cond delay="2250"/>
                                      </p:stCondLst>
                                      <p:childTnLst>
                                        <p:set>
                                          <p:cBhvr>
                                            <p:cTn id="34" dur="1" fill="hold">
                                              <p:stCondLst>
                                                <p:cond delay="0"/>
                                              </p:stCondLst>
                                            </p:cTn>
                                            <p:tgtEl>
                                              <p:spTgt spid="48"/>
                                            </p:tgtEl>
                                            <p:attrNameLst>
                                              <p:attrName>style.visibility</p:attrName>
                                            </p:attrNameLst>
                                          </p:cBhvr>
                                          <p:to>
                                            <p:strVal val="visible"/>
                                          </p:to>
                                        </p:set>
                                        <p:animEffect transition="in" filter="wipe(up)">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339102" cy="523220"/>
          </a:xfrm>
          <a:prstGeom prst="rect">
            <a:avLst/>
          </a:prstGeom>
        </p:spPr>
        <p:txBody>
          <a:bodyPr wrap="none">
            <a:spAutoFit/>
          </a:bodyPr>
          <a:lstStyle/>
          <a:p>
            <a:r>
              <a:rPr lang="zh-TW" altLang="en-US" sz="2800" b="1" dirty="0">
                <a:latin typeface="+mn-ea"/>
              </a:rPr>
              <a:t>小細胞的分類</a:t>
            </a:r>
            <a:endParaRPr lang="zh-CN" altLang="en-US" sz="2800" b="1" dirty="0">
              <a:latin typeface="+mn-ea"/>
            </a:endParaRPr>
          </a:p>
        </p:txBody>
      </p:sp>
      <p:grpSp>
        <p:nvGrpSpPr>
          <p:cNvPr id="53" name="组合 52"/>
          <p:cNvGrpSpPr/>
          <p:nvPr/>
        </p:nvGrpSpPr>
        <p:grpSpPr>
          <a:xfrm>
            <a:off x="828674" y="994749"/>
            <a:ext cx="10944229" cy="1032017"/>
            <a:chOff x="8375907" y="2029640"/>
            <a:chExt cx="1428395" cy="198268"/>
          </a:xfrm>
        </p:grpSpPr>
        <p:sp>
          <p:nvSpPr>
            <p:cNvPr id="46" name="文本框 45"/>
            <p:cNvSpPr txBox="1"/>
            <p:nvPr/>
          </p:nvSpPr>
          <p:spPr>
            <a:xfrm>
              <a:off x="8428008" y="2029640"/>
              <a:ext cx="1376294" cy="183300"/>
            </a:xfrm>
            <a:prstGeom prst="rect">
              <a:avLst/>
            </a:prstGeom>
            <a:noFill/>
          </p:spPr>
          <p:txBody>
            <a:bodyPr wrap="square" rtlCol="0">
              <a:spAutoFit/>
            </a:bodyPr>
            <a:lstStyle/>
            <a:p>
              <a:r>
                <a:rPr lang="en-US" altLang="zh-TW" sz="2800" b="1" dirty="0">
                  <a:solidFill>
                    <a:srgbClr val="FF3300"/>
                  </a:solidFill>
                </a:rPr>
                <a:t>Cells</a:t>
              </a:r>
              <a:r>
                <a:rPr lang="en-US" altLang="zh-TW" sz="2800" b="1" dirty="0"/>
                <a:t> of different sizes are referred to as </a:t>
              </a:r>
              <a:r>
                <a:rPr lang="en-US" altLang="zh-TW" sz="2800" b="1" dirty="0">
                  <a:solidFill>
                    <a:srgbClr val="0000FF"/>
                  </a:solidFill>
                </a:rPr>
                <a:t>macro</a:t>
              </a:r>
              <a:r>
                <a:rPr lang="en-US" altLang="zh-TW" sz="2800" b="1" dirty="0"/>
                <a:t>-, </a:t>
              </a:r>
              <a:r>
                <a:rPr lang="en-US" altLang="zh-TW" sz="2800" b="1" dirty="0">
                  <a:solidFill>
                    <a:srgbClr val="0000FF"/>
                  </a:solidFill>
                </a:rPr>
                <a:t>micro</a:t>
              </a:r>
              <a:r>
                <a:rPr lang="en-US" altLang="zh-TW" sz="2800" b="1" dirty="0"/>
                <a:t>-, </a:t>
              </a:r>
              <a:r>
                <a:rPr lang="en-US" altLang="zh-TW" sz="2800" b="1" dirty="0">
                  <a:solidFill>
                    <a:srgbClr val="0000FF"/>
                  </a:solidFill>
                </a:rPr>
                <a:t>pico</a:t>
              </a:r>
              <a:r>
                <a:rPr lang="en-US" altLang="zh-TW" sz="2800" b="1" dirty="0"/>
                <a:t>- and </a:t>
              </a:r>
              <a:r>
                <a:rPr lang="en-US" altLang="zh-TW" sz="2800" b="1" dirty="0" err="1">
                  <a:solidFill>
                    <a:srgbClr val="0000FF"/>
                  </a:solidFill>
                </a:rPr>
                <a:t>femto</a:t>
              </a:r>
              <a:r>
                <a:rPr lang="en-US" altLang="zh-TW" sz="2800" b="1" dirty="0">
                  <a:solidFill>
                    <a:srgbClr val="0000FF"/>
                  </a:solidFill>
                </a:rPr>
                <a:t>-cells</a:t>
              </a:r>
              <a:r>
                <a:rPr lang="en-US" altLang="zh-TW" sz="2800" b="1" dirty="0"/>
                <a:t>; listed in order of decreasing base station power. </a:t>
              </a:r>
            </a:p>
          </p:txBody>
        </p:sp>
        <p:cxnSp>
          <p:nvCxnSpPr>
            <p:cNvPr id="48" name="直接连接符 47"/>
            <p:cNvCxnSpPr/>
            <p:nvPr/>
          </p:nvCxnSpPr>
          <p:spPr>
            <a:xfrm>
              <a:off x="8375907" y="2227908"/>
              <a:ext cx="137629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026" name="Picture 2" descr="cellç¨®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58" y="2246715"/>
            <a:ext cx="5544000" cy="40168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llå®¹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362" y="2254650"/>
            <a:ext cx="5544000" cy="403810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44379" y="6483477"/>
            <a:ext cx="4898200" cy="369332"/>
          </a:xfrm>
          <a:prstGeom prst="rect">
            <a:avLst/>
          </a:prstGeom>
          <a:noFill/>
        </p:spPr>
        <p:txBody>
          <a:bodyPr wrap="none" rtlCol="0">
            <a:spAutoFit/>
          </a:bodyPr>
          <a:lstStyle/>
          <a:p>
            <a:r>
              <a:rPr lang="zh-TW" altLang="en-US" dirty="0"/>
              <a:t>資料來源：</a:t>
            </a:r>
            <a:r>
              <a:rPr lang="en-US" altLang="zh-TW" dirty="0"/>
              <a:t>https://</a:t>
            </a:r>
            <a:r>
              <a:rPr lang="en-US" altLang="zh-TW" dirty="0" smtClean="0"/>
              <a:t>tel3c.tw/blog/post/219477901</a:t>
            </a:r>
            <a:endParaRPr lang="en-US" altLang="zh-TW" dirty="0"/>
          </a:p>
        </p:txBody>
      </p:sp>
    </p:spTree>
    <p:extLst>
      <p:ext uri="{BB962C8B-B14F-4D97-AF65-F5344CB8AC3E}">
        <p14:creationId xmlns:p14="http://schemas.microsoft.com/office/powerpoint/2010/main" val="10746170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50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ppt_x</p:attrName>
                                        </p:attrNameLst>
                                      </p:cBhvr>
                                      <p:tavLst>
                                        <p:tav tm="0">
                                          <p:val>
                                            <p:strVal val="#ppt_x-#ppt_w*1.125000"/>
                                          </p:val>
                                        </p:tav>
                                        <p:tav tm="100000">
                                          <p:val>
                                            <p:strVal val="#ppt_x"/>
                                          </p:val>
                                        </p:tav>
                                      </p:tavLst>
                                    </p:anim>
                                    <p:animEffect transition="in" filter="wipe(right)">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339102" cy="523220"/>
          </a:xfrm>
          <a:prstGeom prst="rect">
            <a:avLst/>
          </a:prstGeom>
        </p:spPr>
        <p:txBody>
          <a:bodyPr wrap="none">
            <a:spAutoFit/>
          </a:bodyPr>
          <a:lstStyle/>
          <a:p>
            <a:r>
              <a:rPr lang="zh-TW" altLang="en-US" sz="2800" b="1" dirty="0">
                <a:latin typeface="+mn-ea"/>
              </a:rPr>
              <a:t>小細胞的分類</a:t>
            </a:r>
            <a:endParaRPr lang="zh-CN" altLang="en-US" sz="2800" b="1" dirty="0">
              <a:latin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405601815"/>
              </p:ext>
            </p:extLst>
          </p:nvPr>
        </p:nvGraphicFramePr>
        <p:xfrm>
          <a:off x="1066931" y="4413108"/>
          <a:ext cx="9390453" cy="2286000"/>
        </p:xfrm>
        <a:graphic>
          <a:graphicData uri="http://schemas.openxmlformats.org/drawingml/2006/table">
            <a:tbl>
              <a:tblPr firstRow="1" bandRow="1">
                <a:tableStyleId>{5C22544A-7EE6-4342-B048-85BDC9FD1C3A}</a:tableStyleId>
              </a:tblPr>
              <a:tblGrid>
                <a:gridCol w="3130151">
                  <a:extLst>
                    <a:ext uri="{9D8B030D-6E8A-4147-A177-3AD203B41FA5}">
                      <a16:colId xmlns:a16="http://schemas.microsoft.com/office/drawing/2014/main" val="2392488628"/>
                    </a:ext>
                  </a:extLst>
                </a:gridCol>
                <a:gridCol w="3130151">
                  <a:extLst>
                    <a:ext uri="{9D8B030D-6E8A-4147-A177-3AD203B41FA5}">
                      <a16:colId xmlns:a16="http://schemas.microsoft.com/office/drawing/2014/main" val="3099541660"/>
                    </a:ext>
                  </a:extLst>
                </a:gridCol>
                <a:gridCol w="3130151">
                  <a:extLst>
                    <a:ext uri="{9D8B030D-6E8A-4147-A177-3AD203B41FA5}">
                      <a16:colId xmlns:a16="http://schemas.microsoft.com/office/drawing/2014/main" val="3046350283"/>
                    </a:ext>
                  </a:extLst>
                </a:gridCol>
              </a:tblGrid>
              <a:tr h="378873">
                <a:tc>
                  <a:txBody>
                    <a:bodyPr/>
                    <a:lstStyle/>
                    <a:p>
                      <a:pPr algn="ctr"/>
                      <a:r>
                        <a:rPr lang="zh-TW" altLang="en-US" sz="2400" b="1" dirty="0" smtClean="0"/>
                        <a:t>基地台分類</a:t>
                      </a:r>
                      <a:endParaRPr lang="zh-TW" altLang="en-US" sz="2400" b="1" dirty="0"/>
                    </a:p>
                  </a:txBody>
                  <a:tcPr/>
                </a:tc>
                <a:tc>
                  <a:txBody>
                    <a:bodyPr/>
                    <a:lstStyle/>
                    <a:p>
                      <a:pPr algn="ctr"/>
                      <a:r>
                        <a:rPr lang="zh-TW" altLang="en-US" sz="2400" b="1" dirty="0" smtClean="0"/>
                        <a:t>發射功率</a:t>
                      </a:r>
                      <a:endParaRPr lang="zh-TW" altLang="en-US" sz="2400" b="1" dirty="0"/>
                    </a:p>
                  </a:txBody>
                  <a:tcPr/>
                </a:tc>
                <a:tc>
                  <a:txBody>
                    <a:bodyPr/>
                    <a:lstStyle/>
                    <a:p>
                      <a:pPr algn="ctr"/>
                      <a:r>
                        <a:rPr lang="zh-TW" altLang="en-US" sz="2400" b="1" dirty="0" smtClean="0"/>
                        <a:t>傳輸距離</a:t>
                      </a:r>
                      <a:endParaRPr lang="zh-TW" altLang="en-US" sz="2400" b="1" dirty="0"/>
                    </a:p>
                  </a:txBody>
                  <a:tcPr/>
                </a:tc>
                <a:extLst>
                  <a:ext uri="{0D108BD9-81ED-4DB2-BD59-A6C34878D82A}">
                    <a16:rowId xmlns:a16="http://schemas.microsoft.com/office/drawing/2014/main" val="3617261284"/>
                  </a:ext>
                </a:extLst>
              </a:tr>
              <a:tr h="378873">
                <a:tc>
                  <a:txBody>
                    <a:bodyPr/>
                    <a:lstStyle/>
                    <a:p>
                      <a:pPr algn="ctr"/>
                      <a:r>
                        <a:rPr lang="en-US" altLang="zh-TW" sz="2400" b="1" dirty="0" smtClean="0"/>
                        <a:t>Macro</a:t>
                      </a:r>
                      <a:endParaRPr lang="zh-TW" altLang="en-US" sz="2400" b="1" dirty="0"/>
                    </a:p>
                  </a:txBody>
                  <a:tcPr/>
                </a:tc>
                <a:tc>
                  <a:txBody>
                    <a:bodyPr/>
                    <a:lstStyle/>
                    <a:p>
                      <a:pPr algn="ctr"/>
                      <a:r>
                        <a:rPr lang="en-US" altLang="zh-TW" sz="2400" b="1" dirty="0" smtClean="0"/>
                        <a:t>45dBm</a:t>
                      </a:r>
                      <a:endParaRPr lang="zh-TW" altLang="en-US" sz="2400" b="1" dirty="0"/>
                    </a:p>
                  </a:txBody>
                  <a:tcPr/>
                </a:tc>
                <a:tc>
                  <a:txBody>
                    <a:bodyPr/>
                    <a:lstStyle/>
                    <a:p>
                      <a:pPr algn="ctr"/>
                      <a:r>
                        <a:rPr lang="en-US" altLang="zh-TW" sz="2400" b="1" dirty="0" smtClean="0"/>
                        <a:t>25km</a:t>
                      </a:r>
                      <a:endParaRPr lang="zh-TW" altLang="en-US" sz="2400" b="1" dirty="0"/>
                    </a:p>
                  </a:txBody>
                  <a:tcPr/>
                </a:tc>
                <a:extLst>
                  <a:ext uri="{0D108BD9-81ED-4DB2-BD59-A6C34878D82A}">
                    <a16:rowId xmlns:a16="http://schemas.microsoft.com/office/drawing/2014/main" val="1858739207"/>
                  </a:ext>
                </a:extLst>
              </a:tr>
              <a:tr h="378873">
                <a:tc>
                  <a:txBody>
                    <a:bodyPr/>
                    <a:lstStyle/>
                    <a:p>
                      <a:pPr algn="ctr"/>
                      <a:r>
                        <a:rPr lang="en-US" altLang="zh-TW" sz="2400" b="1" dirty="0" smtClean="0"/>
                        <a:t>Micro</a:t>
                      </a:r>
                      <a:endParaRPr lang="zh-TW" altLang="en-US" sz="2400" b="1" dirty="0"/>
                    </a:p>
                  </a:txBody>
                  <a:tcPr/>
                </a:tc>
                <a:tc>
                  <a:txBody>
                    <a:bodyPr/>
                    <a:lstStyle/>
                    <a:p>
                      <a:pPr algn="ctr"/>
                      <a:r>
                        <a:rPr lang="en-US" altLang="zh-TW" sz="2400" b="1" dirty="0" smtClean="0"/>
                        <a:t>30dBm</a:t>
                      </a:r>
                      <a:endParaRPr lang="zh-TW" altLang="en-US" sz="2400" b="1" dirty="0"/>
                    </a:p>
                  </a:txBody>
                  <a:tcPr/>
                </a:tc>
                <a:tc>
                  <a:txBody>
                    <a:bodyPr/>
                    <a:lstStyle/>
                    <a:p>
                      <a:pPr algn="ctr"/>
                      <a:r>
                        <a:rPr lang="en-US" altLang="zh-TW" sz="2400" b="1" dirty="0" smtClean="0"/>
                        <a:t>5km</a:t>
                      </a:r>
                      <a:endParaRPr lang="zh-TW" altLang="en-US" sz="2400" b="1" dirty="0"/>
                    </a:p>
                  </a:txBody>
                  <a:tcPr/>
                </a:tc>
                <a:extLst>
                  <a:ext uri="{0D108BD9-81ED-4DB2-BD59-A6C34878D82A}">
                    <a16:rowId xmlns:a16="http://schemas.microsoft.com/office/drawing/2014/main" val="1090645879"/>
                  </a:ext>
                </a:extLst>
              </a:tr>
              <a:tr h="378873">
                <a:tc>
                  <a:txBody>
                    <a:bodyPr/>
                    <a:lstStyle/>
                    <a:p>
                      <a:pPr algn="ctr"/>
                      <a:r>
                        <a:rPr lang="en-US" altLang="zh-TW" sz="2400" b="1" dirty="0" smtClean="0"/>
                        <a:t>Pico</a:t>
                      </a:r>
                      <a:endParaRPr lang="zh-TW" altLang="en-US" sz="2400" b="1" dirty="0"/>
                    </a:p>
                  </a:txBody>
                  <a:tcPr/>
                </a:tc>
                <a:tc>
                  <a:txBody>
                    <a:bodyPr/>
                    <a:lstStyle/>
                    <a:p>
                      <a:pPr algn="ctr"/>
                      <a:r>
                        <a:rPr lang="en-US" altLang="zh-TW" sz="2400" b="1" dirty="0" smtClean="0"/>
                        <a:t>20dBm</a:t>
                      </a:r>
                      <a:endParaRPr lang="zh-TW" altLang="en-US" sz="2400" b="1" dirty="0"/>
                    </a:p>
                  </a:txBody>
                  <a:tcPr/>
                </a:tc>
                <a:tc>
                  <a:txBody>
                    <a:bodyPr/>
                    <a:lstStyle/>
                    <a:p>
                      <a:pPr algn="ctr"/>
                      <a:r>
                        <a:rPr lang="en-US" altLang="zh-TW" sz="2400" b="1" dirty="0" smtClean="0"/>
                        <a:t>0.5km</a:t>
                      </a:r>
                      <a:endParaRPr lang="zh-TW" altLang="en-US" sz="2400" b="1" dirty="0"/>
                    </a:p>
                  </a:txBody>
                  <a:tcPr/>
                </a:tc>
                <a:extLst>
                  <a:ext uri="{0D108BD9-81ED-4DB2-BD59-A6C34878D82A}">
                    <a16:rowId xmlns:a16="http://schemas.microsoft.com/office/drawing/2014/main" val="2193653115"/>
                  </a:ext>
                </a:extLst>
              </a:tr>
              <a:tr h="378873">
                <a:tc>
                  <a:txBody>
                    <a:bodyPr/>
                    <a:lstStyle/>
                    <a:p>
                      <a:pPr algn="ctr"/>
                      <a:r>
                        <a:rPr lang="en-US" altLang="zh-TW" sz="2400" b="1" dirty="0" err="1" smtClean="0"/>
                        <a:t>Femto</a:t>
                      </a:r>
                      <a:endParaRPr lang="zh-TW" altLang="en-US" sz="2400" b="1" dirty="0"/>
                    </a:p>
                  </a:txBody>
                  <a:tcPr/>
                </a:tc>
                <a:tc>
                  <a:txBody>
                    <a:bodyPr/>
                    <a:lstStyle/>
                    <a:p>
                      <a:pPr algn="ctr"/>
                      <a:r>
                        <a:rPr lang="en-US" altLang="zh-TW" sz="2400" b="1" dirty="0" smtClean="0"/>
                        <a:t>15dBm</a:t>
                      </a:r>
                      <a:endParaRPr lang="zh-TW" altLang="en-US" sz="2400" b="1" dirty="0"/>
                    </a:p>
                  </a:txBody>
                  <a:tcPr/>
                </a:tc>
                <a:tc>
                  <a:txBody>
                    <a:bodyPr/>
                    <a:lstStyle/>
                    <a:p>
                      <a:pPr algn="ctr"/>
                      <a:r>
                        <a:rPr lang="en-US" altLang="zh-TW" sz="2400" b="1" dirty="0" smtClean="0"/>
                        <a:t>50m</a:t>
                      </a:r>
                      <a:endParaRPr lang="zh-TW" altLang="en-US" sz="2400" b="1" dirty="0"/>
                    </a:p>
                  </a:txBody>
                  <a:tcPr/>
                </a:tc>
                <a:extLst>
                  <a:ext uri="{0D108BD9-81ED-4DB2-BD59-A6C34878D82A}">
                    <a16:rowId xmlns:a16="http://schemas.microsoft.com/office/drawing/2014/main" val="190188124"/>
                  </a:ext>
                </a:extLst>
              </a:tr>
            </a:tbl>
          </a:graphicData>
        </a:graphic>
      </p:graphicFrame>
      <p:sp>
        <p:nvSpPr>
          <p:cNvPr id="6" name="矩形 5"/>
          <p:cNvSpPr/>
          <p:nvPr/>
        </p:nvSpPr>
        <p:spPr>
          <a:xfrm>
            <a:off x="983970" y="3873779"/>
            <a:ext cx="5194114" cy="461665"/>
          </a:xfrm>
          <a:prstGeom prst="rect">
            <a:avLst/>
          </a:prstGeom>
        </p:spPr>
        <p:txBody>
          <a:bodyPr wrap="none">
            <a:spAutoFit/>
          </a:bodyPr>
          <a:lstStyle/>
          <a:p>
            <a:r>
              <a:rPr lang="zh-TW" altLang="en-US" sz="2400" b="1" dirty="0"/>
              <a:t>傳輸距離</a:t>
            </a:r>
            <a:r>
              <a:rPr lang="en-US" altLang="zh-TW" sz="2400" b="1" dirty="0"/>
              <a:t>:</a:t>
            </a:r>
            <a:r>
              <a:rPr lang="zh-TW" altLang="en-US" sz="2400" b="1" dirty="0"/>
              <a:t> </a:t>
            </a:r>
            <a:r>
              <a:rPr lang="en-US" altLang="zh-TW" sz="2400" b="1" dirty="0"/>
              <a:t>Macro &gt; Micro &gt; Pico &gt; </a:t>
            </a:r>
            <a:r>
              <a:rPr lang="en-US" altLang="zh-TW" sz="2400" b="1" dirty="0" err="1"/>
              <a:t>Femto</a:t>
            </a:r>
            <a:endParaRPr lang="zh-TW" altLang="en-US" sz="2400" b="1" dirty="0"/>
          </a:p>
        </p:txBody>
      </p:sp>
      <p:grpSp>
        <p:nvGrpSpPr>
          <p:cNvPr id="7" name="群組 6"/>
          <p:cNvGrpSpPr/>
          <p:nvPr/>
        </p:nvGrpSpPr>
        <p:grpSpPr>
          <a:xfrm>
            <a:off x="983970" y="1243047"/>
            <a:ext cx="9556376" cy="2176145"/>
            <a:chOff x="1039906" y="1161918"/>
            <a:chExt cx="9001000" cy="1900212"/>
          </a:xfrm>
        </p:grpSpPr>
        <p:sp>
          <p:nvSpPr>
            <p:cNvPr id="12" name="圓角矩形 11"/>
            <p:cNvSpPr/>
            <p:nvPr/>
          </p:nvSpPr>
          <p:spPr>
            <a:xfrm>
              <a:off x="1039906" y="1161918"/>
              <a:ext cx="2088232" cy="18722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3" name="圓角矩形 12"/>
            <p:cNvSpPr/>
            <p:nvPr/>
          </p:nvSpPr>
          <p:spPr>
            <a:xfrm>
              <a:off x="3344162" y="1189922"/>
              <a:ext cx="2088232" cy="18722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圓角矩形 13"/>
            <p:cNvSpPr/>
            <p:nvPr/>
          </p:nvSpPr>
          <p:spPr>
            <a:xfrm>
              <a:off x="5648418" y="1189922"/>
              <a:ext cx="2088232" cy="18722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5" name="圓角矩形 14"/>
            <p:cNvSpPr/>
            <p:nvPr/>
          </p:nvSpPr>
          <p:spPr>
            <a:xfrm>
              <a:off x="7952674" y="1189922"/>
              <a:ext cx="2088232" cy="18722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文字方塊 15"/>
            <p:cNvSpPr txBox="1"/>
            <p:nvPr/>
          </p:nvSpPr>
          <p:spPr>
            <a:xfrm>
              <a:off x="1209532" y="1305934"/>
              <a:ext cx="720080" cy="400110"/>
            </a:xfrm>
            <a:prstGeom prst="rect">
              <a:avLst/>
            </a:prstGeom>
            <a:noFill/>
          </p:spPr>
          <p:txBody>
            <a:bodyPr wrap="square" rtlCol="0">
              <a:spAutoFit/>
            </a:bodyPr>
            <a:lstStyle/>
            <a:p>
              <a:r>
                <a:rPr lang="zh-TW" altLang="en-US" sz="2000" b="1" dirty="0">
                  <a:latin typeface="+mn-lt"/>
                  <a:ea typeface="+mn-ea"/>
                </a:rPr>
                <a:t>家庭</a:t>
              </a:r>
            </a:p>
          </p:txBody>
        </p:sp>
        <p:sp>
          <p:nvSpPr>
            <p:cNvPr id="17" name="文字方塊 16"/>
            <p:cNvSpPr txBox="1"/>
            <p:nvPr/>
          </p:nvSpPr>
          <p:spPr>
            <a:xfrm>
              <a:off x="3513788" y="1325381"/>
              <a:ext cx="720080" cy="400110"/>
            </a:xfrm>
            <a:prstGeom prst="rect">
              <a:avLst/>
            </a:prstGeom>
            <a:noFill/>
          </p:spPr>
          <p:txBody>
            <a:bodyPr wrap="square" rtlCol="0">
              <a:spAutoFit/>
            </a:bodyPr>
            <a:lstStyle/>
            <a:p>
              <a:r>
                <a:rPr lang="zh-TW" altLang="en-US" sz="2000" b="1" dirty="0">
                  <a:latin typeface="+mn-lt"/>
                  <a:ea typeface="+mn-ea"/>
                </a:rPr>
                <a:t>企業</a:t>
              </a:r>
            </a:p>
          </p:txBody>
        </p:sp>
        <p:sp>
          <p:nvSpPr>
            <p:cNvPr id="18" name="文字方塊 17"/>
            <p:cNvSpPr txBox="1"/>
            <p:nvPr/>
          </p:nvSpPr>
          <p:spPr>
            <a:xfrm>
              <a:off x="5818044" y="1325381"/>
              <a:ext cx="720080" cy="400110"/>
            </a:xfrm>
            <a:prstGeom prst="rect">
              <a:avLst/>
            </a:prstGeom>
            <a:noFill/>
          </p:spPr>
          <p:txBody>
            <a:bodyPr wrap="square" rtlCol="0">
              <a:spAutoFit/>
            </a:bodyPr>
            <a:lstStyle/>
            <a:p>
              <a:r>
                <a:rPr lang="zh-TW" altLang="en-US" sz="2000" b="1" dirty="0">
                  <a:latin typeface="+mn-lt"/>
                  <a:ea typeface="+mn-ea"/>
                </a:rPr>
                <a:t>都</a:t>
              </a:r>
              <a:r>
                <a:rPr lang="zh-TW" altLang="en-US" sz="2000" b="1" dirty="0" smtClean="0">
                  <a:latin typeface="+mn-lt"/>
                  <a:ea typeface="+mn-ea"/>
                </a:rPr>
                <a:t>市</a:t>
              </a:r>
              <a:endParaRPr lang="zh-TW" altLang="en-US" sz="2000" b="1" dirty="0">
                <a:latin typeface="+mn-lt"/>
                <a:ea typeface="+mn-ea"/>
              </a:endParaRPr>
            </a:p>
          </p:txBody>
        </p:sp>
        <p:sp>
          <p:nvSpPr>
            <p:cNvPr id="19" name="文字方塊 18"/>
            <p:cNvSpPr txBox="1"/>
            <p:nvPr/>
          </p:nvSpPr>
          <p:spPr>
            <a:xfrm>
              <a:off x="8122300" y="1325381"/>
              <a:ext cx="720080" cy="400110"/>
            </a:xfrm>
            <a:prstGeom prst="rect">
              <a:avLst/>
            </a:prstGeom>
            <a:noFill/>
          </p:spPr>
          <p:txBody>
            <a:bodyPr wrap="square" rtlCol="0">
              <a:spAutoFit/>
            </a:bodyPr>
            <a:lstStyle/>
            <a:p>
              <a:r>
                <a:rPr lang="zh-TW" altLang="en-US" sz="2000" b="1" dirty="0" smtClean="0">
                  <a:latin typeface="+mn-lt"/>
                  <a:ea typeface="+mn-ea"/>
                </a:rPr>
                <a:t>農村</a:t>
              </a:r>
              <a:endParaRPr lang="en-US" altLang="zh-TW" sz="2000" b="1" dirty="0" smtClean="0">
                <a:latin typeface="+mn-lt"/>
                <a:ea typeface="+mn-ea"/>
              </a:endParaRPr>
            </a:p>
          </p:txBody>
        </p:sp>
        <p:sp>
          <p:nvSpPr>
            <p:cNvPr id="20" name="矩形 19"/>
            <p:cNvSpPr/>
            <p:nvPr/>
          </p:nvSpPr>
          <p:spPr>
            <a:xfrm>
              <a:off x="1039906" y="1778632"/>
              <a:ext cx="9001000" cy="206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t>Femtocells</a:t>
              </a:r>
            </a:p>
          </p:txBody>
        </p:sp>
        <p:sp>
          <p:nvSpPr>
            <p:cNvPr id="21" name="矩形 20"/>
            <p:cNvSpPr/>
            <p:nvPr/>
          </p:nvSpPr>
          <p:spPr>
            <a:xfrm>
              <a:off x="3344162" y="2186459"/>
              <a:ext cx="6696744" cy="2067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TW" dirty="0" err="1" smtClean="0"/>
                <a:t>Picocells</a:t>
              </a:r>
              <a:endParaRPr lang="en-US" altLang="zh-TW" dirty="0" smtClean="0"/>
            </a:p>
          </p:txBody>
        </p:sp>
        <p:sp>
          <p:nvSpPr>
            <p:cNvPr id="22" name="矩形 21"/>
            <p:cNvSpPr/>
            <p:nvPr/>
          </p:nvSpPr>
          <p:spPr>
            <a:xfrm>
              <a:off x="5648418" y="2548281"/>
              <a:ext cx="4392488" cy="206732"/>
            </a:xfrm>
            <a:prstGeom prst="rect">
              <a:avLst/>
            </a:prstGeom>
            <a:solidFill>
              <a:srgbClr val="00336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ltLang="zh-TW" dirty="0" err="1" smtClean="0"/>
                <a:t>Marocells</a:t>
              </a:r>
              <a:r>
                <a:rPr lang="en-US" altLang="zh-TW" dirty="0" smtClean="0"/>
                <a:t> &amp; Microcells</a:t>
              </a:r>
            </a:p>
          </p:txBody>
        </p:sp>
      </p:grpSp>
    </p:spTree>
    <p:extLst>
      <p:ext uri="{BB962C8B-B14F-4D97-AF65-F5344CB8AC3E}">
        <p14:creationId xmlns:p14="http://schemas.microsoft.com/office/powerpoint/2010/main" val="30660599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739579" cy="523220"/>
          </a:xfrm>
          <a:prstGeom prst="rect">
            <a:avLst/>
          </a:prstGeom>
        </p:spPr>
        <p:txBody>
          <a:bodyPr wrap="none">
            <a:spAutoFit/>
          </a:bodyPr>
          <a:lstStyle/>
          <a:p>
            <a:r>
              <a:rPr lang="en-US" altLang="zh-CN" sz="2800" dirty="0">
                <a:solidFill>
                  <a:schemeClr val="bg2">
                    <a:lumMod val="50000"/>
                  </a:schemeClr>
                </a:solidFill>
                <a:latin typeface="+mn-ea"/>
              </a:rPr>
              <a:t>Femtocell</a:t>
            </a:r>
          </a:p>
        </p:txBody>
      </p:sp>
      <p:grpSp>
        <p:nvGrpSpPr>
          <p:cNvPr id="5" name="组合 4"/>
          <p:cNvGrpSpPr/>
          <p:nvPr/>
        </p:nvGrpSpPr>
        <p:grpSpPr>
          <a:xfrm>
            <a:off x="5318285" y="2144212"/>
            <a:ext cx="2269760" cy="1335920"/>
            <a:chOff x="5318285" y="2771741"/>
            <a:chExt cx="2269760" cy="1335920"/>
          </a:xfrm>
        </p:grpSpPr>
        <p:sp>
          <p:nvSpPr>
            <p:cNvPr id="6" name="直角三角形 5"/>
            <p:cNvSpPr/>
            <p:nvPr/>
          </p:nvSpPr>
          <p:spPr>
            <a:xfrm rot="1800000">
              <a:off x="5343050" y="2771741"/>
              <a:ext cx="2244995" cy="1335920"/>
            </a:xfrm>
            <a:prstGeom prst="rtTriangle">
              <a:avLst/>
            </a:prstGeom>
            <a:solidFill>
              <a:schemeClr val="tx1">
                <a:lumMod val="85000"/>
                <a:lumOff val="15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7" name="矩形 7"/>
            <p:cNvSpPr>
              <a:spLocks noChangeArrowheads="1"/>
            </p:cNvSpPr>
            <p:nvPr/>
          </p:nvSpPr>
          <p:spPr bwMode="auto">
            <a:xfrm rot="1800000">
              <a:off x="5318285" y="331622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fontAlgn="base">
                <a:spcBef>
                  <a:spcPct val="0"/>
                </a:spcBef>
                <a:spcAft>
                  <a:spcPct val="0"/>
                </a:spcAft>
                <a:defRPr/>
              </a:pPr>
              <a:r>
                <a:rPr lang="zh-CN" altLang="en-US" sz="2000" b="1" kern="0" dirty="0">
                  <a:solidFill>
                    <a:srgbClr val="EAE7D4"/>
                  </a:solidFill>
                  <a:latin typeface="Century Gothic" pitchFamily="34" charset="0"/>
                </a:rPr>
                <a:t>發射功率</a:t>
              </a:r>
              <a:endParaRPr kumimoji="0" lang="zh-CN" altLang="en-US" sz="2000" b="1" i="0" u="none" strike="noStrike" kern="0" cap="none" spc="0" normalizeH="0" baseline="0" noProof="0" dirty="0">
                <a:ln>
                  <a:noFill/>
                </a:ln>
                <a:solidFill>
                  <a:srgbClr val="EAE7D4"/>
                </a:solidFill>
                <a:effectLst/>
                <a:uLnTx/>
                <a:uFillTx/>
                <a:latin typeface="Century Gothic" pitchFamily="34" charset="0"/>
              </a:endParaRPr>
            </a:p>
          </p:txBody>
        </p:sp>
      </p:grpSp>
      <p:grpSp>
        <p:nvGrpSpPr>
          <p:cNvPr id="8" name="组合 7"/>
          <p:cNvGrpSpPr/>
          <p:nvPr/>
        </p:nvGrpSpPr>
        <p:grpSpPr>
          <a:xfrm>
            <a:off x="5343007" y="4347580"/>
            <a:ext cx="2244995" cy="1409362"/>
            <a:chOff x="5343007" y="4975109"/>
            <a:chExt cx="2244995" cy="1409362"/>
          </a:xfrm>
        </p:grpSpPr>
        <p:sp>
          <p:nvSpPr>
            <p:cNvPr id="9" name="直角三角形 8"/>
            <p:cNvSpPr/>
            <p:nvPr/>
          </p:nvSpPr>
          <p:spPr>
            <a:xfrm rot="8990440">
              <a:off x="5343007" y="5048551"/>
              <a:ext cx="2244995" cy="1335920"/>
            </a:xfrm>
            <a:prstGeom prst="rtTriangle">
              <a:avLst/>
            </a:prstGeom>
            <a:solidFill>
              <a:schemeClr val="bg2">
                <a:lumMod val="25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10" name="矩形 7"/>
            <p:cNvSpPr>
              <a:spLocks noChangeArrowheads="1"/>
            </p:cNvSpPr>
            <p:nvPr/>
          </p:nvSpPr>
          <p:spPr bwMode="auto">
            <a:xfrm rot="19800000" flipH="1">
              <a:off x="6292624" y="4975109"/>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fontAlgn="base">
                <a:spcBef>
                  <a:spcPct val="0"/>
                </a:spcBef>
                <a:spcAft>
                  <a:spcPct val="0"/>
                </a:spcAft>
                <a:defRPr/>
              </a:pPr>
              <a:r>
                <a:rPr lang="zh-CN" altLang="en-US" sz="2000" b="1" kern="0" dirty="0">
                  <a:solidFill>
                    <a:srgbClr val="EAE7D4"/>
                  </a:solidFill>
                  <a:latin typeface="Century Gothic" pitchFamily="34" charset="0"/>
                </a:rPr>
                <a:t>使用</a:t>
              </a:r>
            </a:p>
          </p:txBody>
        </p:sp>
      </p:grpSp>
      <p:grpSp>
        <p:nvGrpSpPr>
          <p:cNvPr id="11" name="组合 10"/>
          <p:cNvGrpSpPr/>
          <p:nvPr/>
        </p:nvGrpSpPr>
        <p:grpSpPr>
          <a:xfrm>
            <a:off x="3823494" y="2826767"/>
            <a:ext cx="1335920" cy="2244994"/>
            <a:chOff x="3823494" y="3454296"/>
            <a:chExt cx="1335920" cy="2244994"/>
          </a:xfrm>
        </p:grpSpPr>
        <p:sp>
          <p:nvSpPr>
            <p:cNvPr id="12" name="直角三角形 11"/>
            <p:cNvSpPr/>
            <p:nvPr/>
          </p:nvSpPr>
          <p:spPr>
            <a:xfrm rot="16200000">
              <a:off x="3368957" y="3908833"/>
              <a:ext cx="2244994" cy="1335920"/>
            </a:xfrm>
            <a:prstGeom prst="rtTriangle">
              <a:avLst/>
            </a:prstGeom>
            <a:solidFill>
              <a:schemeClr val="tx1">
                <a:lumMod val="75000"/>
                <a:lumOff val="25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13" name="矩形 7"/>
            <p:cNvSpPr>
              <a:spLocks noChangeArrowheads="1"/>
            </p:cNvSpPr>
            <p:nvPr/>
          </p:nvSpPr>
          <p:spPr bwMode="auto">
            <a:xfrm flipH="1">
              <a:off x="4364551" y="4743085"/>
              <a:ext cx="75363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solidFill>
                    <a:srgbClr val="EAE7D4"/>
                  </a:solidFill>
                  <a:latin typeface="Century Gothic" pitchFamily="34" charset="0"/>
                </a:rPr>
                <a:t>家庭基站</a:t>
              </a:r>
            </a:p>
          </p:txBody>
        </p:sp>
      </p:grpSp>
      <p:grpSp>
        <p:nvGrpSpPr>
          <p:cNvPr id="50" name="组合 49"/>
          <p:cNvGrpSpPr/>
          <p:nvPr/>
        </p:nvGrpSpPr>
        <p:grpSpPr>
          <a:xfrm>
            <a:off x="6558191" y="1424369"/>
            <a:ext cx="4157005" cy="1974069"/>
            <a:chOff x="6558191" y="2051898"/>
            <a:chExt cx="4157005" cy="1974069"/>
          </a:xfrm>
        </p:grpSpPr>
        <p:sp>
          <p:nvSpPr>
            <p:cNvPr id="17" name="TextBox 18"/>
            <p:cNvSpPr txBox="1"/>
            <p:nvPr/>
          </p:nvSpPr>
          <p:spPr>
            <a:xfrm>
              <a:off x="6558191" y="2480544"/>
              <a:ext cx="4157005" cy="1545423"/>
            </a:xfrm>
            <a:prstGeom prst="rect">
              <a:avLst/>
            </a:prstGeom>
            <a:noFill/>
          </p:spPr>
          <p:txBody>
            <a:bodyPr wrap="square" rtlCol="0">
              <a:spAutoFit/>
            </a:bodyPr>
            <a:lstStyle/>
            <a:p>
              <a:pPr>
                <a:lnSpc>
                  <a:spcPct val="130000"/>
                </a:lnSpc>
              </a:pPr>
              <a:r>
                <a:rPr lang="en-US" altLang="zh-TW" sz="2000" b="1" dirty="0">
                  <a:solidFill>
                    <a:schemeClr val="bg2">
                      <a:lumMod val="50000"/>
                    </a:schemeClr>
                  </a:solidFill>
                  <a:latin typeface="+mn-ea"/>
                </a:rPr>
                <a:t>Femtocell</a:t>
              </a:r>
              <a:r>
                <a:rPr lang="zh-TW" altLang="en-US" sz="2000" b="1" dirty="0">
                  <a:solidFill>
                    <a:schemeClr val="bg2">
                      <a:lumMod val="50000"/>
                    </a:schemeClr>
                  </a:solidFill>
                  <a:latin typeface="+mn-ea"/>
                </a:rPr>
                <a:t>是以基地台發射功率及覆蓋面積最小的通訊局端設備為</a:t>
              </a:r>
              <a:r>
                <a:rPr lang="zh-TW" altLang="zh-TW" sz="2000" b="1" dirty="0">
                  <a:solidFill>
                    <a:schemeClr val="bg2">
                      <a:lumMod val="50000"/>
                    </a:schemeClr>
                  </a:solidFill>
                  <a:latin typeface="+mn-ea"/>
                </a:rPr>
                <a:t>接入點基站</a:t>
              </a:r>
              <a:r>
                <a:rPr lang="zh-TW" altLang="en-US" sz="2000" b="1" dirty="0">
                  <a:solidFill>
                    <a:schemeClr val="bg2">
                      <a:lumMod val="50000"/>
                    </a:schemeClr>
                  </a:solidFill>
                  <a:latin typeface="+mn-ea"/>
                </a:rPr>
                <a:t>。</a:t>
              </a:r>
              <a:endParaRPr lang="en-US" altLang="zh-TW" sz="2000" b="1" dirty="0">
                <a:solidFill>
                  <a:schemeClr val="bg2">
                    <a:lumMod val="50000"/>
                  </a:schemeClr>
                </a:solidFill>
                <a:latin typeface="+mn-ea"/>
              </a:endParaRPr>
            </a:p>
            <a:p>
              <a:pPr>
                <a:lnSpc>
                  <a:spcPct val="130000"/>
                </a:lnSpc>
              </a:pPr>
              <a:endParaRPr lang="zh-CN" altLang="en-US" sz="1400" b="1" dirty="0">
                <a:solidFill>
                  <a:prstClr val="white">
                    <a:lumMod val="50000"/>
                  </a:prstClr>
                </a:solidFill>
                <a:latin typeface="微软雅黑" panose="020B0503020204020204" pitchFamily="34" charset="-122"/>
                <a:cs typeface="Levenim MT" pitchFamily="2" charset="-79"/>
              </a:endParaRPr>
            </a:p>
          </p:txBody>
        </p:sp>
        <p:sp>
          <p:nvSpPr>
            <p:cNvPr id="18" name="文本框 17"/>
            <p:cNvSpPr txBox="1"/>
            <p:nvPr/>
          </p:nvSpPr>
          <p:spPr>
            <a:xfrm>
              <a:off x="6558191" y="2051898"/>
              <a:ext cx="3141597" cy="461665"/>
            </a:xfrm>
            <a:prstGeom prst="rect">
              <a:avLst/>
            </a:prstGeom>
            <a:noFill/>
          </p:spPr>
          <p:txBody>
            <a:bodyPr wrap="square" rtlCol="0">
              <a:spAutoFit/>
            </a:bodyPr>
            <a:lstStyle/>
            <a:p>
              <a:r>
                <a:rPr lang="zh-TW" altLang="en-US" sz="2400" b="1" dirty="0">
                  <a:latin typeface="Arial" panose="020B0604020202020204" pitchFamily="34" charset="0"/>
                </a:rPr>
                <a:t>發射功率和覆蓋面積</a:t>
              </a:r>
              <a:endParaRPr lang="zh-CN" altLang="en-US" sz="2400" b="1" dirty="0">
                <a:latin typeface="Arial" panose="020B0604020202020204" pitchFamily="34" charset="0"/>
              </a:endParaRPr>
            </a:p>
          </p:txBody>
        </p:sp>
      </p:grpSp>
      <p:grpSp>
        <p:nvGrpSpPr>
          <p:cNvPr id="51" name="组合 50"/>
          <p:cNvGrpSpPr/>
          <p:nvPr/>
        </p:nvGrpSpPr>
        <p:grpSpPr>
          <a:xfrm>
            <a:off x="7771639" y="4007834"/>
            <a:ext cx="3334511" cy="1132711"/>
            <a:chOff x="7771639" y="4624078"/>
            <a:chExt cx="3334511" cy="1132711"/>
          </a:xfrm>
        </p:grpSpPr>
        <p:sp>
          <p:nvSpPr>
            <p:cNvPr id="19" name="TextBox 18"/>
            <p:cNvSpPr txBox="1"/>
            <p:nvPr/>
          </p:nvSpPr>
          <p:spPr>
            <a:xfrm>
              <a:off x="7771639" y="5048903"/>
              <a:ext cx="3334511" cy="707886"/>
            </a:xfrm>
            <a:prstGeom prst="rect">
              <a:avLst/>
            </a:prstGeom>
            <a:noFill/>
          </p:spPr>
          <p:txBody>
            <a:bodyPr wrap="square" rtlCol="0">
              <a:spAutoFit/>
            </a:bodyPr>
            <a:lstStyle/>
            <a:p>
              <a:r>
                <a:rPr lang="zh-TW" altLang="en-US" sz="2000" b="1" dirty="0">
                  <a:solidFill>
                    <a:schemeClr val="bg2">
                      <a:lumMod val="50000"/>
                    </a:schemeClr>
                  </a:solidFill>
                  <a:latin typeface="+mn-ea"/>
                </a:rPr>
                <a:t>一般設計用於家庭室內或小的商業機構中使用</a:t>
              </a:r>
              <a:endParaRPr lang="zh-CN" altLang="en-US" sz="2000" b="1" dirty="0">
                <a:solidFill>
                  <a:schemeClr val="bg2">
                    <a:lumMod val="50000"/>
                  </a:schemeClr>
                </a:solidFill>
                <a:latin typeface="+mn-ea"/>
              </a:endParaRPr>
            </a:p>
          </p:txBody>
        </p:sp>
        <p:sp>
          <p:nvSpPr>
            <p:cNvPr id="20" name="文本框 19"/>
            <p:cNvSpPr txBox="1"/>
            <p:nvPr/>
          </p:nvSpPr>
          <p:spPr>
            <a:xfrm>
              <a:off x="7771639" y="4624078"/>
              <a:ext cx="3141597" cy="461665"/>
            </a:xfrm>
            <a:prstGeom prst="rect">
              <a:avLst/>
            </a:prstGeom>
            <a:noFill/>
          </p:spPr>
          <p:txBody>
            <a:bodyPr wrap="square" rtlCol="0">
              <a:spAutoFit/>
            </a:bodyPr>
            <a:lstStyle/>
            <a:p>
              <a:r>
                <a:rPr lang="zh-TW" altLang="en-US" sz="2400" b="1" dirty="0">
                  <a:latin typeface="Arial" panose="020B0604020202020204" pitchFamily="34" charset="0"/>
                </a:rPr>
                <a:t>使用</a:t>
              </a:r>
              <a:endParaRPr lang="zh-CN" altLang="en-US" sz="2400" b="1" dirty="0">
                <a:latin typeface="Arial" panose="020B0604020202020204" pitchFamily="34" charset="0"/>
              </a:endParaRPr>
            </a:p>
          </p:txBody>
        </p:sp>
      </p:grpSp>
      <p:grpSp>
        <p:nvGrpSpPr>
          <p:cNvPr id="52" name="组合 51"/>
          <p:cNvGrpSpPr/>
          <p:nvPr/>
        </p:nvGrpSpPr>
        <p:grpSpPr>
          <a:xfrm>
            <a:off x="986976" y="2418038"/>
            <a:ext cx="3409137" cy="1757251"/>
            <a:chOff x="986976" y="3045567"/>
            <a:chExt cx="3409137" cy="1757251"/>
          </a:xfrm>
        </p:grpSpPr>
        <mc:AlternateContent xmlns:mc="http://schemas.openxmlformats.org/markup-compatibility/2006" xmlns:a14="http://schemas.microsoft.com/office/drawing/2010/main">
          <mc:Choice Requires="a14">
            <p:sp>
              <p:nvSpPr>
                <p:cNvPr id="21" name="TextBox 18"/>
                <p:cNvSpPr txBox="1"/>
                <p:nvPr/>
              </p:nvSpPr>
              <p:spPr>
                <a:xfrm>
                  <a:off x="1001339" y="3560170"/>
                  <a:ext cx="3394774" cy="1242648"/>
                </a:xfrm>
                <a:prstGeom prst="rect">
                  <a:avLst/>
                </a:prstGeom>
                <a:noFill/>
              </p:spPr>
              <p:txBody>
                <a:bodyPr wrap="square" rtlCol="0">
                  <a:spAutoFit/>
                </a:bodyPr>
                <a:lstStyle/>
                <a:p>
                  <a:pPr algn="just"/>
                  <a:r>
                    <a:rPr lang="zh-TW" altLang="en-US" sz="2000" b="1" dirty="0">
                      <a:solidFill>
                        <a:schemeClr val="bg2">
                          <a:lumMod val="50000"/>
                        </a:schemeClr>
                      </a:solidFill>
                      <a:latin typeface="+mn-ea"/>
                    </a:rPr>
                    <a:t>毫微微蜂巢式</a:t>
                  </a:r>
                  <a:r>
                    <a:rPr lang="zh-TW" altLang="en-US" sz="2000" b="1" dirty="0" smtClean="0">
                      <a:solidFill>
                        <a:schemeClr val="bg2">
                          <a:lumMod val="50000"/>
                        </a:schemeClr>
                      </a:solidFill>
                      <a:latin typeface="+mn-ea"/>
                    </a:rPr>
                    <a:t>基地台，</a:t>
                  </a:r>
                  <a:r>
                    <a:rPr lang="en-US" altLang="zh-TW" sz="2000" b="1" dirty="0" err="1">
                      <a:solidFill>
                        <a:schemeClr val="bg2">
                          <a:lumMod val="50000"/>
                        </a:schemeClr>
                      </a:solidFill>
                      <a:latin typeface="+mn-ea"/>
                    </a:rPr>
                    <a:t>Femto</a:t>
                  </a:r>
                  <a:r>
                    <a:rPr lang="zh-TW" altLang="en-US" sz="2000" b="1" dirty="0" smtClean="0">
                      <a:solidFill>
                        <a:schemeClr val="bg2">
                          <a:lumMod val="50000"/>
                        </a:schemeClr>
                      </a:solidFill>
                      <a:latin typeface="+mn-ea"/>
                    </a:rPr>
                    <a:t>為</a:t>
                  </a:r>
                  <a14:m>
                    <m:oMath xmlns:m="http://schemas.openxmlformats.org/officeDocument/2006/math">
                      <m:sSup>
                        <m:sSupPr>
                          <m:ctrlPr>
                            <a:rPr lang="en-US" altLang="zh-TW" sz="2000" b="1" i="1" dirty="0">
                              <a:solidFill>
                                <a:schemeClr val="bg2">
                                  <a:lumMod val="50000"/>
                                </a:schemeClr>
                              </a:solidFill>
                              <a:latin typeface="Cambria Math" panose="02040503050406030204" pitchFamily="18" charset="0"/>
                            </a:rPr>
                          </m:ctrlPr>
                        </m:sSupPr>
                        <m:e>
                          <m:r>
                            <a:rPr lang="en-US" altLang="zh-TW" sz="2000" b="1" dirty="0">
                              <a:solidFill>
                                <a:schemeClr val="bg2">
                                  <a:lumMod val="50000"/>
                                </a:schemeClr>
                              </a:solidFill>
                              <a:latin typeface="Cambria Math" panose="02040503050406030204" pitchFamily="18" charset="0"/>
                            </a:rPr>
                            <m:t>𝟏𝟎</m:t>
                          </m:r>
                        </m:e>
                        <m:sup>
                          <m:r>
                            <a:rPr lang="en-US" altLang="zh-TW" sz="2000" b="1" dirty="0">
                              <a:solidFill>
                                <a:schemeClr val="bg2">
                                  <a:lumMod val="50000"/>
                                </a:schemeClr>
                              </a:solidFill>
                              <a:latin typeface="Cambria Math" panose="02040503050406030204" pitchFamily="18" charset="0"/>
                            </a:rPr>
                            <m:t>−</m:t>
                          </m:r>
                          <m:r>
                            <a:rPr lang="en-US" altLang="zh-TW" sz="2000" b="1" dirty="0">
                              <a:solidFill>
                                <a:schemeClr val="bg2">
                                  <a:lumMod val="50000"/>
                                </a:schemeClr>
                              </a:solidFill>
                              <a:latin typeface="Cambria Math" panose="02040503050406030204" pitchFamily="18" charset="0"/>
                            </a:rPr>
                            <m:t>𝟏𝟓</m:t>
                          </m:r>
                        </m:sup>
                      </m:sSup>
                    </m:oMath>
                  </a14:m>
                  <a:r>
                    <a:rPr lang="zh-TW" altLang="en-US" sz="2000" b="1" dirty="0">
                      <a:solidFill>
                        <a:schemeClr val="bg2">
                          <a:lumMod val="50000"/>
                        </a:schemeClr>
                      </a:solidFill>
                      <a:latin typeface="+mn-ea"/>
                    </a:rPr>
                    <a:t>，又稱為毫</a:t>
                  </a:r>
                  <a:r>
                    <a:rPr lang="zh-TW" altLang="en-US" sz="2000" b="1" dirty="0" smtClean="0">
                      <a:solidFill>
                        <a:schemeClr val="bg2">
                          <a:lumMod val="50000"/>
                        </a:schemeClr>
                      </a:solidFill>
                      <a:latin typeface="+mn-ea"/>
                    </a:rPr>
                    <a:t>微微。</a:t>
                  </a:r>
                  <a:endParaRPr lang="zh-CN" altLang="en-US" sz="2000" b="1" dirty="0">
                    <a:solidFill>
                      <a:schemeClr val="bg2">
                        <a:lumMod val="50000"/>
                      </a:schemeClr>
                    </a:solidFill>
                    <a:latin typeface="+mn-ea"/>
                  </a:endParaRPr>
                </a:p>
                <a:p>
                  <a:pPr algn="ctr"/>
                  <a:endParaRPr lang="zh-CN" altLang="en-US" sz="1400" b="1" dirty="0">
                    <a:solidFill>
                      <a:schemeClr val="bg2">
                        <a:lumMod val="50000"/>
                      </a:schemeClr>
                    </a:solidFill>
                    <a:latin typeface="+mn-ea"/>
                  </a:endParaRPr>
                </a:p>
              </p:txBody>
            </p:sp>
          </mc:Choice>
          <mc:Fallback xmlns="">
            <p:sp>
              <p:nvSpPr>
                <p:cNvPr id="21" name="TextBox 18"/>
                <p:cNvSpPr txBox="1">
                  <a:spLocks noRot="1" noChangeAspect="1" noMove="1" noResize="1" noEditPoints="1" noAdjustHandles="1" noChangeArrowheads="1" noChangeShapeType="1" noTextEdit="1"/>
                </p:cNvSpPr>
                <p:nvPr/>
              </p:nvSpPr>
              <p:spPr>
                <a:xfrm>
                  <a:off x="1001339" y="3560170"/>
                  <a:ext cx="3394774" cy="1242648"/>
                </a:xfrm>
                <a:prstGeom prst="rect">
                  <a:avLst/>
                </a:prstGeom>
                <a:blipFill>
                  <a:blip r:embed="rId3"/>
                  <a:stretch>
                    <a:fillRect l="-1795" t="-2451" r="-1975"/>
                  </a:stretch>
                </a:blipFill>
              </p:spPr>
              <p:txBody>
                <a:bodyPr/>
                <a:lstStyle/>
                <a:p>
                  <a:r>
                    <a:rPr lang="zh-TW" altLang="en-US">
                      <a:noFill/>
                    </a:rPr>
                    <a:t> </a:t>
                  </a:r>
                </a:p>
              </p:txBody>
            </p:sp>
          </mc:Fallback>
        </mc:AlternateContent>
        <p:sp>
          <p:nvSpPr>
            <p:cNvPr id="22" name="文本框 21"/>
            <p:cNvSpPr txBox="1"/>
            <p:nvPr/>
          </p:nvSpPr>
          <p:spPr>
            <a:xfrm>
              <a:off x="986976" y="3045567"/>
              <a:ext cx="3141597" cy="461665"/>
            </a:xfrm>
            <a:prstGeom prst="rect">
              <a:avLst/>
            </a:prstGeom>
            <a:noFill/>
          </p:spPr>
          <p:txBody>
            <a:bodyPr wrap="square" rtlCol="0">
              <a:spAutoFit/>
            </a:bodyPr>
            <a:lstStyle/>
            <a:p>
              <a:r>
                <a:rPr lang="zh-TW" altLang="en-US" sz="2400" b="1" dirty="0">
                  <a:latin typeface="Arial" panose="020B0604020202020204" pitchFamily="34" charset="0"/>
                </a:rPr>
                <a:t>家庭基站</a:t>
              </a:r>
              <a:endParaRPr lang="zh-TW" altLang="en-US" sz="2400" dirty="0"/>
            </a:p>
          </p:txBody>
        </p:sp>
      </p:grpSp>
      <p:cxnSp>
        <p:nvCxnSpPr>
          <p:cNvPr id="26" name="直接连接符 25"/>
          <p:cNvCxnSpPr/>
          <p:nvPr/>
        </p:nvCxnSpPr>
        <p:spPr>
          <a:xfrm flipH="1" flipV="1">
            <a:off x="5159328" y="2826766"/>
            <a:ext cx="1941139" cy="1117097"/>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9" idx="2"/>
            <a:endCxn id="9" idx="4"/>
          </p:cNvCxnSpPr>
          <p:nvPr/>
        </p:nvCxnSpPr>
        <p:spPr>
          <a:xfrm flipH="1">
            <a:off x="5159370" y="3947493"/>
            <a:ext cx="1941094" cy="1127900"/>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4"/>
            <a:endCxn id="12" idx="4"/>
          </p:cNvCxnSpPr>
          <p:nvPr/>
        </p:nvCxnSpPr>
        <p:spPr>
          <a:xfrm flipV="1">
            <a:off x="5159370" y="2826767"/>
            <a:ext cx="44" cy="2248626"/>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28084" y="6170509"/>
            <a:ext cx="8926739" cy="646331"/>
          </a:xfrm>
          <a:prstGeom prst="rect">
            <a:avLst/>
          </a:prstGeom>
          <a:noFill/>
        </p:spPr>
        <p:txBody>
          <a:bodyPr wrap="none" rtlCol="0">
            <a:spAutoFit/>
          </a:bodyPr>
          <a:lstStyle/>
          <a:p>
            <a:r>
              <a:rPr lang="zh-TW" altLang="en-US" dirty="0"/>
              <a:t>資料來源：</a:t>
            </a:r>
            <a:r>
              <a:rPr lang="en-US" altLang="zh-TW" dirty="0"/>
              <a:t>https://zh.wikipedia.org/wiki/%E5%AE%B6%E5%BA%AD%E5%9F%BA%E7%AB%99</a:t>
            </a:r>
          </a:p>
          <a:p>
            <a:r>
              <a:rPr lang="en-US" altLang="zh-TW" dirty="0"/>
              <a:t>http://std-share.itri.org.tw/Content/Files/Share/Files/LTE</a:t>
            </a:r>
            <a:r>
              <a:rPr lang="zh-TW" altLang="en-US" dirty="0"/>
              <a:t>現況與發展報告</a:t>
            </a:r>
            <a:r>
              <a:rPr lang="en-US" altLang="zh-TW" dirty="0"/>
              <a:t>.pdf</a:t>
            </a:r>
            <a:r>
              <a:rPr lang="zh-TW" altLang="en-US" dirty="0"/>
              <a:t> </a:t>
            </a:r>
            <a:endParaRPr lang="en-US" altLang="zh-TW" b="1" dirty="0"/>
          </a:p>
        </p:txBody>
      </p:sp>
    </p:spTree>
    <p:extLst>
      <p:ext uri="{BB962C8B-B14F-4D97-AF65-F5344CB8AC3E}">
        <p14:creationId xmlns:p14="http://schemas.microsoft.com/office/powerpoint/2010/main" val="19094344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50"/>
                                        <p:tgtEl>
                                          <p:spTgt spid="26"/>
                                        </p:tgtEl>
                                      </p:cBhvr>
                                    </p:animEffect>
                                  </p:childTnLst>
                                </p:cTn>
                              </p:par>
                              <p:par>
                                <p:cTn id="8" presetID="22" presetClass="exit" presetSubtype="8" fill="hold" nodeType="withEffect">
                                  <p:stCondLst>
                                    <p:cond delay="180"/>
                                  </p:stCondLst>
                                  <p:childTnLst>
                                    <p:animEffect transition="out" filter="wipe(left)">
                                      <p:cBhvr>
                                        <p:cTn id="9" dur="250"/>
                                        <p:tgtEl>
                                          <p:spTgt spid="26"/>
                                        </p:tgtEl>
                                      </p:cBhvr>
                                    </p:animEffect>
                                    <p:set>
                                      <p:cBhvr>
                                        <p:cTn id="10" dur="1" fill="hold">
                                          <p:stCondLst>
                                            <p:cond delay="249"/>
                                          </p:stCondLst>
                                        </p:cTn>
                                        <p:tgtEl>
                                          <p:spTgt spid="26"/>
                                        </p:tgtEl>
                                        <p:attrNameLst>
                                          <p:attrName>style.visibility</p:attrName>
                                        </p:attrNameLst>
                                      </p:cBhvr>
                                      <p:to>
                                        <p:strVal val="hidden"/>
                                      </p:to>
                                    </p:set>
                                  </p:childTnLst>
                                </p:cTn>
                              </p:par>
                              <p:par>
                                <p:cTn id="11" presetID="22" presetClass="entr" presetSubtype="2" fill="hold" nodeType="withEffect">
                                  <p:stCondLst>
                                    <p:cond delay="360"/>
                                  </p:stCondLst>
                                  <p:childTnLst>
                                    <p:set>
                                      <p:cBhvr>
                                        <p:cTn id="12" dur="1" fill="hold">
                                          <p:stCondLst>
                                            <p:cond delay="0"/>
                                          </p:stCondLst>
                                        </p:cTn>
                                        <p:tgtEl>
                                          <p:spTgt spid="27"/>
                                        </p:tgtEl>
                                        <p:attrNameLst>
                                          <p:attrName>style.visibility</p:attrName>
                                        </p:attrNameLst>
                                      </p:cBhvr>
                                      <p:to>
                                        <p:strVal val="visible"/>
                                      </p:to>
                                    </p:set>
                                    <p:animEffect transition="in" filter="wipe(right)">
                                      <p:cBhvr>
                                        <p:cTn id="13" dur="250"/>
                                        <p:tgtEl>
                                          <p:spTgt spid="27"/>
                                        </p:tgtEl>
                                      </p:cBhvr>
                                    </p:animEffect>
                                  </p:childTnLst>
                                </p:cTn>
                              </p:par>
                              <p:par>
                                <p:cTn id="14" presetID="22" presetClass="exit" presetSubtype="2" fill="hold" nodeType="withEffect">
                                  <p:stCondLst>
                                    <p:cond delay="540"/>
                                  </p:stCondLst>
                                  <p:childTnLst>
                                    <p:animEffect transition="out" filter="wipe(right)">
                                      <p:cBhvr>
                                        <p:cTn id="15" dur="250"/>
                                        <p:tgtEl>
                                          <p:spTgt spid="27"/>
                                        </p:tgtEl>
                                      </p:cBhvr>
                                    </p:animEffect>
                                    <p:set>
                                      <p:cBhvr>
                                        <p:cTn id="16" dur="1" fill="hold">
                                          <p:stCondLst>
                                            <p:cond delay="249"/>
                                          </p:stCondLst>
                                        </p:cTn>
                                        <p:tgtEl>
                                          <p:spTgt spid="27"/>
                                        </p:tgtEl>
                                        <p:attrNameLst>
                                          <p:attrName>style.visibility</p:attrName>
                                        </p:attrNameLst>
                                      </p:cBhvr>
                                      <p:to>
                                        <p:strVal val="hidden"/>
                                      </p:to>
                                    </p:set>
                                  </p:childTnLst>
                                </p:cTn>
                              </p:par>
                              <p:par>
                                <p:cTn id="17" presetID="22" presetClass="entr" presetSubtype="4" fill="hold" nodeType="withEffect">
                                  <p:stCondLst>
                                    <p:cond delay="72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250"/>
                                        <p:tgtEl>
                                          <p:spTgt spid="28"/>
                                        </p:tgtEl>
                                      </p:cBhvr>
                                    </p:animEffect>
                                  </p:childTnLst>
                                </p:cTn>
                              </p:par>
                              <p:par>
                                <p:cTn id="20" presetID="22" presetClass="exit" presetSubtype="4" fill="hold" nodeType="withEffect">
                                  <p:stCondLst>
                                    <p:cond delay="900"/>
                                  </p:stCondLst>
                                  <p:childTnLst>
                                    <p:animEffect transition="out" filter="wipe(down)">
                                      <p:cBhvr>
                                        <p:cTn id="21" dur="250"/>
                                        <p:tgtEl>
                                          <p:spTgt spid="28"/>
                                        </p:tgtEl>
                                      </p:cBhvr>
                                    </p:animEffect>
                                    <p:set>
                                      <p:cBhvr>
                                        <p:cTn id="22" dur="1" fill="hold">
                                          <p:stCondLst>
                                            <p:cond delay="249"/>
                                          </p:stCondLst>
                                        </p:cTn>
                                        <p:tgtEl>
                                          <p:spTgt spid="28"/>
                                        </p:tgtEl>
                                        <p:attrNameLst>
                                          <p:attrName>style.visibility</p:attrName>
                                        </p:attrNameLst>
                                      </p:cBhvr>
                                      <p:to>
                                        <p:strVal val="hidden"/>
                                      </p:to>
                                    </p:set>
                                  </p:childTnLst>
                                </p:cTn>
                              </p:par>
                              <p:par>
                                <p:cTn id="23" presetID="22" presetClass="entr" presetSubtype="8" fill="hold" nodeType="withEffect">
                                  <p:stCondLst>
                                    <p:cond delay="100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250"/>
                                        <p:tgtEl>
                                          <p:spTgt spid="5"/>
                                        </p:tgtEl>
                                      </p:cBhvr>
                                    </p:animEffect>
                                  </p:childTnLst>
                                </p:cTn>
                              </p:par>
                              <p:par>
                                <p:cTn id="26" presetID="22" presetClass="entr" presetSubtype="2" fill="hold" nodeType="withEffect">
                                  <p:stCondLst>
                                    <p:cond delay="125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250"/>
                                        <p:tgtEl>
                                          <p:spTgt spid="8"/>
                                        </p:tgtEl>
                                      </p:cBhvr>
                                    </p:animEffect>
                                  </p:childTnLst>
                                </p:cTn>
                              </p:par>
                              <p:par>
                                <p:cTn id="29" presetID="22" presetClass="entr" presetSubtype="4" fill="hold" nodeType="withEffect">
                                  <p:stCondLst>
                                    <p:cond delay="150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250"/>
                                        <p:tgtEl>
                                          <p:spTgt spid="11"/>
                                        </p:tgtEl>
                                      </p:cBhvr>
                                    </p:animEffect>
                                  </p:childTnLst>
                                </p:cTn>
                              </p:par>
                              <p:par>
                                <p:cTn id="32" presetID="22" presetClass="entr" presetSubtype="8" fill="hold" nodeType="withEffect">
                                  <p:stCondLst>
                                    <p:cond delay="225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par>
                                <p:cTn id="35" presetID="22" presetClass="entr" presetSubtype="8" fill="hold" nodeType="withEffect">
                                  <p:stCondLst>
                                    <p:cond delay="225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par>
                                <p:cTn id="38" presetID="22" presetClass="entr" presetSubtype="2" fill="hold" nodeType="withEffect">
                                  <p:stCondLst>
                                    <p:cond delay="2250"/>
                                  </p:stCondLst>
                                  <p:childTnLst>
                                    <p:set>
                                      <p:cBhvr>
                                        <p:cTn id="39" dur="1" fill="hold">
                                          <p:stCondLst>
                                            <p:cond delay="0"/>
                                          </p:stCondLst>
                                        </p:cTn>
                                        <p:tgtEl>
                                          <p:spTgt spid="52"/>
                                        </p:tgtEl>
                                        <p:attrNameLst>
                                          <p:attrName>style.visibility</p:attrName>
                                        </p:attrNameLst>
                                      </p:cBhvr>
                                      <p:to>
                                        <p:strVal val="visible"/>
                                      </p:to>
                                    </p:set>
                                    <p:animEffect transition="in" filter="wipe(right)">
                                      <p:cBhvr>
                                        <p:cTn id="4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70542"/>
            <a:ext cx="1739579" cy="523220"/>
          </a:xfrm>
          <a:prstGeom prst="rect">
            <a:avLst/>
          </a:prstGeom>
        </p:spPr>
        <p:txBody>
          <a:bodyPr wrap="none">
            <a:spAutoFit/>
          </a:bodyPr>
          <a:lstStyle/>
          <a:p>
            <a:r>
              <a:rPr lang="en-US" altLang="zh-CN" sz="2800" dirty="0" smtClean="0">
                <a:solidFill>
                  <a:schemeClr val="bg2">
                    <a:lumMod val="50000"/>
                  </a:schemeClr>
                </a:solidFill>
                <a:latin typeface="+mn-ea"/>
              </a:rPr>
              <a:t>Femtocell</a:t>
            </a:r>
            <a:endParaRPr lang="en-US" altLang="zh-CN" sz="2800" dirty="0">
              <a:solidFill>
                <a:schemeClr val="bg2">
                  <a:lumMod val="50000"/>
                </a:schemeClr>
              </a:solidFill>
              <a:latin typeface="+mn-ea"/>
            </a:endParaRPr>
          </a:p>
        </p:txBody>
      </p:sp>
      <p:grpSp>
        <p:nvGrpSpPr>
          <p:cNvPr id="63" name="组合 62"/>
          <p:cNvGrpSpPr/>
          <p:nvPr/>
        </p:nvGrpSpPr>
        <p:grpSpPr>
          <a:xfrm>
            <a:off x="7109455" y="1669472"/>
            <a:ext cx="1816474" cy="2784381"/>
            <a:chOff x="5276850" y="1209675"/>
            <a:chExt cx="1657350" cy="2133600"/>
          </a:xfrm>
        </p:grpSpPr>
        <p:sp>
          <p:nvSpPr>
            <p:cNvPr id="98" name="任意多边形 97"/>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9" name="任意多边形 98"/>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0" name="任意多边形 99"/>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67" name="组合 66"/>
          <p:cNvGrpSpPr/>
          <p:nvPr/>
        </p:nvGrpSpPr>
        <p:grpSpPr>
          <a:xfrm flipH="1">
            <a:off x="2959403" y="1669472"/>
            <a:ext cx="1644111" cy="2784381"/>
            <a:chOff x="5276850" y="1209675"/>
            <a:chExt cx="1657350" cy="2133600"/>
          </a:xfrm>
        </p:grpSpPr>
        <p:sp>
          <p:nvSpPr>
            <p:cNvPr id="89" name="任意多边形 88"/>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0" name="任意多边形 89"/>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1" name="任意多边形 90"/>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123" name="组合 122"/>
          <p:cNvGrpSpPr/>
          <p:nvPr/>
        </p:nvGrpSpPr>
        <p:grpSpPr>
          <a:xfrm>
            <a:off x="4844736" y="1962975"/>
            <a:ext cx="2077747" cy="3052203"/>
            <a:chOff x="4844736" y="1962975"/>
            <a:chExt cx="2077747" cy="3052203"/>
          </a:xfrm>
        </p:grpSpPr>
        <p:grpSp>
          <p:nvGrpSpPr>
            <p:cNvPr id="73" name="组合 72"/>
            <p:cNvGrpSpPr/>
            <p:nvPr/>
          </p:nvGrpSpPr>
          <p:grpSpPr>
            <a:xfrm>
              <a:off x="4844737" y="1962975"/>
              <a:ext cx="2077746" cy="3052203"/>
              <a:chOff x="3764395" y="1800081"/>
              <a:chExt cx="1587500" cy="2332037"/>
            </a:xfrm>
            <a:solidFill>
              <a:schemeClr val="bg2"/>
            </a:solidFill>
          </p:grpSpPr>
          <p:sp>
            <p:nvSpPr>
              <p:cNvPr id="76" name="Freeform 5"/>
              <p:cNvSpPr>
                <a:spLocks noEditPoints="1"/>
              </p:cNvSpPr>
              <p:nvPr/>
            </p:nvSpPr>
            <p:spPr bwMode="auto">
              <a:xfrm>
                <a:off x="3764395" y="1800081"/>
                <a:ext cx="1587500" cy="1676400"/>
              </a:xfrm>
              <a:custGeom>
                <a:avLst/>
                <a:gdLst>
                  <a:gd name="T0" fmla="*/ 152 w 1935"/>
                  <a:gd name="T1" fmla="*/ 1129 h 2043"/>
                  <a:gd name="T2" fmla="*/ 964 w 1935"/>
                  <a:gd name="T3" fmla="*/ 112 h 2043"/>
                  <a:gd name="T4" fmla="*/ 966 w 1935"/>
                  <a:gd name="T5" fmla="*/ 112 h 2043"/>
                  <a:gd name="T6" fmla="*/ 1610 w 1935"/>
                  <a:gd name="T7" fmla="*/ 400 h 2043"/>
                  <a:gd name="T8" fmla="*/ 1611 w 1935"/>
                  <a:gd name="T9" fmla="*/ 401 h 2043"/>
                  <a:gd name="T10" fmla="*/ 1628 w 1935"/>
                  <a:gd name="T11" fmla="*/ 421 h 2043"/>
                  <a:gd name="T12" fmla="*/ 1786 w 1935"/>
                  <a:gd name="T13" fmla="*/ 1118 h 2043"/>
                  <a:gd name="T14" fmla="*/ 1786 w 1935"/>
                  <a:gd name="T15" fmla="*/ 1119 h 2043"/>
                  <a:gd name="T16" fmla="*/ 1785 w 1935"/>
                  <a:gd name="T17" fmla="*/ 1124 h 2043"/>
                  <a:gd name="T18" fmla="*/ 1784 w 1935"/>
                  <a:gd name="T19" fmla="*/ 1125 h 2043"/>
                  <a:gd name="T20" fmla="*/ 1420 w 1935"/>
                  <a:gd name="T21" fmla="*/ 1787 h 2043"/>
                  <a:gd name="T22" fmla="*/ 1420 w 1935"/>
                  <a:gd name="T23" fmla="*/ 1788 h 2043"/>
                  <a:gd name="T24" fmla="*/ 1417 w 1935"/>
                  <a:gd name="T25" fmla="*/ 1793 h 2043"/>
                  <a:gd name="T26" fmla="*/ 965 w 1935"/>
                  <a:gd name="T27" fmla="*/ 1931 h 2043"/>
                  <a:gd name="T28" fmla="*/ 963 w 1935"/>
                  <a:gd name="T29" fmla="*/ 1931 h 2043"/>
                  <a:gd name="T30" fmla="*/ 963 w 1935"/>
                  <a:gd name="T31" fmla="*/ 1931 h 2043"/>
                  <a:gd name="T32" fmla="*/ 962 w 1935"/>
                  <a:gd name="T33" fmla="*/ 1931 h 2043"/>
                  <a:gd name="T34" fmla="*/ 517 w 1935"/>
                  <a:gd name="T35" fmla="*/ 1791 h 2043"/>
                  <a:gd name="T36" fmla="*/ 516 w 1935"/>
                  <a:gd name="T37" fmla="*/ 1788 h 2043"/>
                  <a:gd name="T38" fmla="*/ 515 w 1935"/>
                  <a:gd name="T39" fmla="*/ 1786 h 2043"/>
                  <a:gd name="T40" fmla="*/ 515 w 1935"/>
                  <a:gd name="T41" fmla="*/ 1787 h 2043"/>
                  <a:gd name="T42" fmla="*/ 151 w 1935"/>
                  <a:gd name="T43" fmla="*/ 1125 h 2043"/>
                  <a:gd name="T44" fmla="*/ 150 w 1935"/>
                  <a:gd name="T45" fmla="*/ 1120 h 2043"/>
                  <a:gd name="T46" fmla="*/ 323 w 1935"/>
                  <a:gd name="T47" fmla="*/ 403 h 2043"/>
                  <a:gd name="T48" fmla="*/ 325 w 1935"/>
                  <a:gd name="T49" fmla="*/ 401 h 2043"/>
                  <a:gd name="T50" fmla="*/ 962 w 1935"/>
                  <a:gd name="T51" fmla="*/ 112 h 2043"/>
                  <a:gd name="T52" fmla="*/ 972 w 1935"/>
                  <a:gd name="T53" fmla="*/ 0 h 2043"/>
                  <a:gd name="T54" fmla="*/ 963 w 1935"/>
                  <a:gd name="T55" fmla="*/ 0 h 2043"/>
                  <a:gd name="T56" fmla="*/ 559 w 1935"/>
                  <a:gd name="T57" fmla="*/ 95 h 2043"/>
                  <a:gd name="T58" fmla="*/ 241 w 1935"/>
                  <a:gd name="T59" fmla="*/ 327 h 2043"/>
                  <a:gd name="T60" fmla="*/ 222 w 1935"/>
                  <a:gd name="T61" fmla="*/ 347 h 2043"/>
                  <a:gd name="T62" fmla="*/ 41 w 1935"/>
                  <a:gd name="T63" fmla="*/ 1147 h 2043"/>
                  <a:gd name="T64" fmla="*/ 43 w 1935"/>
                  <a:gd name="T65" fmla="*/ 1152 h 2043"/>
                  <a:gd name="T66" fmla="*/ 43 w 1935"/>
                  <a:gd name="T67" fmla="*/ 1153 h 2043"/>
                  <a:gd name="T68" fmla="*/ 415 w 1935"/>
                  <a:gd name="T69" fmla="*/ 1836 h 2043"/>
                  <a:gd name="T70" fmla="*/ 417 w 1935"/>
                  <a:gd name="T71" fmla="*/ 1840 h 2043"/>
                  <a:gd name="T72" fmla="*/ 458 w 1935"/>
                  <a:gd name="T73" fmla="*/ 2043 h 2043"/>
                  <a:gd name="T74" fmla="*/ 963 w 1935"/>
                  <a:gd name="T75" fmla="*/ 2043 h 2043"/>
                  <a:gd name="T76" fmla="*/ 1477 w 1935"/>
                  <a:gd name="T77" fmla="*/ 2043 h 2043"/>
                  <a:gd name="T78" fmla="*/ 1518 w 1935"/>
                  <a:gd name="T79" fmla="*/ 1841 h 2043"/>
                  <a:gd name="T80" fmla="*/ 1893 w 1935"/>
                  <a:gd name="T81" fmla="*/ 1152 h 2043"/>
                  <a:gd name="T82" fmla="*/ 1894 w 1935"/>
                  <a:gd name="T83" fmla="*/ 1146 h 2043"/>
                  <a:gd name="T84" fmla="*/ 1886 w 1935"/>
                  <a:gd name="T85" fmla="*/ 652 h 2043"/>
                  <a:gd name="T86" fmla="*/ 1695 w 1935"/>
                  <a:gd name="T87" fmla="*/ 327 h 2043"/>
                  <a:gd name="T88" fmla="*/ 1691 w 1935"/>
                  <a:gd name="T89" fmla="*/ 323 h 2043"/>
                  <a:gd name="T90" fmla="*/ 1377 w 1935"/>
                  <a:gd name="T91" fmla="*/ 9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5" h="2043">
                    <a:moveTo>
                      <a:pt x="152" y="1131"/>
                    </a:moveTo>
                    <a:cubicBezTo>
                      <a:pt x="152" y="1130"/>
                      <a:pt x="152" y="1130"/>
                      <a:pt x="152" y="1129"/>
                    </a:cubicBezTo>
                    <a:cubicBezTo>
                      <a:pt x="152" y="1129"/>
                      <a:pt x="152" y="1129"/>
                      <a:pt x="152" y="1129"/>
                    </a:cubicBezTo>
                    <a:cubicBezTo>
                      <a:pt x="152" y="1130"/>
                      <a:pt x="152" y="1130"/>
                      <a:pt x="152" y="1131"/>
                    </a:cubicBezTo>
                    <a:moveTo>
                      <a:pt x="963" y="112"/>
                    </a:moveTo>
                    <a:cubicBezTo>
                      <a:pt x="964" y="112"/>
                      <a:pt x="964" y="112"/>
                      <a:pt x="964" y="112"/>
                    </a:cubicBezTo>
                    <a:cubicBezTo>
                      <a:pt x="964" y="112"/>
                      <a:pt x="964" y="112"/>
                      <a:pt x="964" y="112"/>
                    </a:cubicBezTo>
                    <a:cubicBezTo>
                      <a:pt x="964" y="112"/>
                      <a:pt x="964" y="112"/>
                      <a:pt x="964" y="112"/>
                    </a:cubicBezTo>
                    <a:cubicBezTo>
                      <a:pt x="964" y="112"/>
                      <a:pt x="965" y="112"/>
                      <a:pt x="966" y="112"/>
                    </a:cubicBezTo>
                    <a:cubicBezTo>
                      <a:pt x="966" y="112"/>
                      <a:pt x="966" y="112"/>
                      <a:pt x="966" y="112"/>
                    </a:cubicBezTo>
                    <a:cubicBezTo>
                      <a:pt x="972" y="112"/>
                      <a:pt x="972" y="112"/>
                      <a:pt x="972" y="112"/>
                    </a:cubicBezTo>
                    <a:cubicBezTo>
                      <a:pt x="1205" y="114"/>
                      <a:pt x="1447" y="224"/>
                      <a:pt x="1610" y="400"/>
                    </a:cubicBezTo>
                    <a:cubicBezTo>
                      <a:pt x="1610" y="400"/>
                      <a:pt x="1610" y="400"/>
                      <a:pt x="1610" y="400"/>
                    </a:cubicBezTo>
                    <a:cubicBezTo>
                      <a:pt x="1610" y="400"/>
                      <a:pt x="1610" y="400"/>
                      <a:pt x="1610" y="400"/>
                    </a:cubicBezTo>
                    <a:cubicBezTo>
                      <a:pt x="1610" y="400"/>
                      <a:pt x="1611" y="400"/>
                      <a:pt x="1611" y="401"/>
                    </a:cubicBezTo>
                    <a:cubicBezTo>
                      <a:pt x="1612" y="402"/>
                      <a:pt x="1612" y="402"/>
                      <a:pt x="1613" y="403"/>
                    </a:cubicBezTo>
                    <a:cubicBezTo>
                      <a:pt x="1613" y="403"/>
                      <a:pt x="1613" y="403"/>
                      <a:pt x="1613" y="403"/>
                    </a:cubicBezTo>
                    <a:cubicBezTo>
                      <a:pt x="1618" y="409"/>
                      <a:pt x="1623" y="415"/>
                      <a:pt x="1628" y="421"/>
                    </a:cubicBezTo>
                    <a:cubicBezTo>
                      <a:pt x="1730" y="538"/>
                      <a:pt x="1844" y="736"/>
                      <a:pt x="1807" y="1008"/>
                    </a:cubicBezTo>
                    <a:cubicBezTo>
                      <a:pt x="1802" y="1047"/>
                      <a:pt x="1795" y="1083"/>
                      <a:pt x="1786" y="1118"/>
                    </a:cubicBezTo>
                    <a:cubicBezTo>
                      <a:pt x="1786" y="1118"/>
                      <a:pt x="1786" y="1118"/>
                      <a:pt x="1786" y="1118"/>
                    </a:cubicBezTo>
                    <a:cubicBezTo>
                      <a:pt x="1786" y="1118"/>
                      <a:pt x="1786" y="1118"/>
                      <a:pt x="1786" y="1118"/>
                    </a:cubicBezTo>
                    <a:cubicBezTo>
                      <a:pt x="1786" y="1118"/>
                      <a:pt x="1786" y="1118"/>
                      <a:pt x="1786" y="1118"/>
                    </a:cubicBezTo>
                    <a:cubicBezTo>
                      <a:pt x="1786" y="1119"/>
                      <a:pt x="1786" y="1119"/>
                      <a:pt x="1786" y="1119"/>
                    </a:cubicBezTo>
                    <a:cubicBezTo>
                      <a:pt x="1786" y="1120"/>
                      <a:pt x="1785" y="1120"/>
                      <a:pt x="1785" y="1121"/>
                    </a:cubicBezTo>
                    <a:cubicBezTo>
                      <a:pt x="1785" y="1122"/>
                      <a:pt x="1785" y="1122"/>
                      <a:pt x="1785" y="1123"/>
                    </a:cubicBezTo>
                    <a:cubicBezTo>
                      <a:pt x="1785" y="1123"/>
                      <a:pt x="1785" y="1123"/>
                      <a:pt x="1785" y="1124"/>
                    </a:cubicBezTo>
                    <a:cubicBezTo>
                      <a:pt x="1784" y="1124"/>
                      <a:pt x="1784" y="1124"/>
                      <a:pt x="1784" y="1124"/>
                    </a:cubicBezTo>
                    <a:cubicBezTo>
                      <a:pt x="1784" y="1124"/>
                      <a:pt x="1784" y="1124"/>
                      <a:pt x="1784" y="1124"/>
                    </a:cubicBezTo>
                    <a:cubicBezTo>
                      <a:pt x="1784" y="1125"/>
                      <a:pt x="1784" y="1125"/>
                      <a:pt x="1784" y="1125"/>
                    </a:cubicBezTo>
                    <a:cubicBezTo>
                      <a:pt x="1784" y="1125"/>
                      <a:pt x="1784" y="1125"/>
                      <a:pt x="1784" y="1125"/>
                    </a:cubicBezTo>
                    <a:cubicBezTo>
                      <a:pt x="1735" y="1314"/>
                      <a:pt x="1637" y="1455"/>
                      <a:pt x="1549" y="1582"/>
                    </a:cubicBezTo>
                    <a:cubicBezTo>
                      <a:pt x="1501" y="1650"/>
                      <a:pt x="1454" y="1717"/>
                      <a:pt x="1420" y="1787"/>
                    </a:cubicBezTo>
                    <a:cubicBezTo>
                      <a:pt x="1420" y="1787"/>
                      <a:pt x="1420" y="1787"/>
                      <a:pt x="1420" y="1787"/>
                    </a:cubicBezTo>
                    <a:cubicBezTo>
                      <a:pt x="1420" y="1787"/>
                      <a:pt x="1420" y="1787"/>
                      <a:pt x="1420" y="1787"/>
                    </a:cubicBezTo>
                    <a:cubicBezTo>
                      <a:pt x="1420" y="1787"/>
                      <a:pt x="1420" y="1788"/>
                      <a:pt x="1420" y="1788"/>
                    </a:cubicBezTo>
                    <a:cubicBezTo>
                      <a:pt x="1419" y="1788"/>
                      <a:pt x="1419" y="1789"/>
                      <a:pt x="1419" y="1789"/>
                    </a:cubicBezTo>
                    <a:cubicBezTo>
                      <a:pt x="1418" y="1790"/>
                      <a:pt x="1418" y="1791"/>
                      <a:pt x="1417" y="1793"/>
                    </a:cubicBezTo>
                    <a:cubicBezTo>
                      <a:pt x="1417" y="1793"/>
                      <a:pt x="1417" y="1793"/>
                      <a:pt x="1417" y="1793"/>
                    </a:cubicBezTo>
                    <a:cubicBezTo>
                      <a:pt x="1417" y="1793"/>
                      <a:pt x="1417" y="1793"/>
                      <a:pt x="1417" y="1793"/>
                    </a:cubicBezTo>
                    <a:cubicBezTo>
                      <a:pt x="1396" y="1837"/>
                      <a:pt x="1380" y="1883"/>
                      <a:pt x="1372" y="1931"/>
                    </a:cubicBezTo>
                    <a:cubicBezTo>
                      <a:pt x="965" y="1931"/>
                      <a:pt x="965" y="1931"/>
                      <a:pt x="965" y="1931"/>
                    </a:cubicBezTo>
                    <a:cubicBezTo>
                      <a:pt x="965" y="1931"/>
                      <a:pt x="965" y="1931"/>
                      <a:pt x="965" y="1931"/>
                    </a:cubicBezTo>
                    <a:cubicBezTo>
                      <a:pt x="964" y="1931"/>
                      <a:pt x="964"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2" y="1931"/>
                      <a:pt x="962" y="1931"/>
                      <a:pt x="962" y="1931"/>
                    </a:cubicBezTo>
                    <a:cubicBezTo>
                      <a:pt x="962" y="1931"/>
                      <a:pt x="962" y="1931"/>
                      <a:pt x="962" y="1931"/>
                    </a:cubicBezTo>
                    <a:cubicBezTo>
                      <a:pt x="564" y="1931"/>
                      <a:pt x="564" y="1931"/>
                      <a:pt x="564" y="1931"/>
                    </a:cubicBezTo>
                    <a:cubicBezTo>
                      <a:pt x="556" y="1882"/>
                      <a:pt x="539" y="1836"/>
                      <a:pt x="517" y="1791"/>
                    </a:cubicBezTo>
                    <a:cubicBezTo>
                      <a:pt x="517" y="1791"/>
                      <a:pt x="517" y="1791"/>
                      <a:pt x="517" y="1791"/>
                    </a:cubicBezTo>
                    <a:cubicBezTo>
                      <a:pt x="517" y="1790"/>
                      <a:pt x="517" y="1790"/>
                      <a:pt x="517" y="1790"/>
                    </a:cubicBezTo>
                    <a:cubicBezTo>
                      <a:pt x="517" y="1789"/>
                      <a:pt x="516" y="1788"/>
                      <a:pt x="516" y="1788"/>
                    </a:cubicBezTo>
                    <a:cubicBezTo>
                      <a:pt x="515" y="1787"/>
                      <a:pt x="515" y="1787"/>
                      <a:pt x="515" y="1787"/>
                    </a:cubicBezTo>
                    <a:cubicBezTo>
                      <a:pt x="515" y="1786"/>
                      <a:pt x="515" y="1786"/>
                      <a:pt x="515" y="1786"/>
                    </a:cubicBezTo>
                    <a:cubicBezTo>
                      <a:pt x="515" y="1786"/>
                      <a:pt x="515" y="1786"/>
                      <a:pt x="515" y="1786"/>
                    </a:cubicBezTo>
                    <a:cubicBezTo>
                      <a:pt x="515" y="1786"/>
                      <a:pt x="515" y="1786"/>
                      <a:pt x="515" y="1786"/>
                    </a:cubicBezTo>
                    <a:cubicBezTo>
                      <a:pt x="515" y="1787"/>
                      <a:pt x="515" y="1787"/>
                      <a:pt x="515" y="1787"/>
                    </a:cubicBezTo>
                    <a:cubicBezTo>
                      <a:pt x="515" y="1787"/>
                      <a:pt x="515" y="1787"/>
                      <a:pt x="515" y="1787"/>
                    </a:cubicBezTo>
                    <a:cubicBezTo>
                      <a:pt x="481" y="1717"/>
                      <a:pt x="435" y="1650"/>
                      <a:pt x="387" y="1582"/>
                    </a:cubicBezTo>
                    <a:cubicBezTo>
                      <a:pt x="298" y="1455"/>
                      <a:pt x="200" y="1314"/>
                      <a:pt x="151" y="1125"/>
                    </a:cubicBezTo>
                    <a:cubicBezTo>
                      <a:pt x="151" y="1125"/>
                      <a:pt x="151" y="1125"/>
                      <a:pt x="151" y="1125"/>
                    </a:cubicBezTo>
                    <a:cubicBezTo>
                      <a:pt x="151" y="1125"/>
                      <a:pt x="151" y="1126"/>
                      <a:pt x="151" y="1126"/>
                    </a:cubicBezTo>
                    <a:cubicBezTo>
                      <a:pt x="151" y="1124"/>
                      <a:pt x="150" y="1122"/>
                      <a:pt x="150" y="1120"/>
                    </a:cubicBezTo>
                    <a:cubicBezTo>
                      <a:pt x="150" y="1120"/>
                      <a:pt x="150" y="1120"/>
                      <a:pt x="150" y="1120"/>
                    </a:cubicBezTo>
                    <a:cubicBezTo>
                      <a:pt x="141" y="1085"/>
                      <a:pt x="133" y="1047"/>
                      <a:pt x="128" y="1008"/>
                    </a:cubicBezTo>
                    <a:cubicBezTo>
                      <a:pt x="92" y="736"/>
                      <a:pt x="205" y="538"/>
                      <a:pt x="307" y="421"/>
                    </a:cubicBezTo>
                    <a:cubicBezTo>
                      <a:pt x="312" y="415"/>
                      <a:pt x="318" y="409"/>
                      <a:pt x="323" y="403"/>
                    </a:cubicBezTo>
                    <a:cubicBezTo>
                      <a:pt x="323" y="403"/>
                      <a:pt x="323" y="403"/>
                      <a:pt x="323" y="403"/>
                    </a:cubicBezTo>
                    <a:cubicBezTo>
                      <a:pt x="323" y="402"/>
                      <a:pt x="324" y="402"/>
                      <a:pt x="324" y="401"/>
                    </a:cubicBezTo>
                    <a:cubicBezTo>
                      <a:pt x="325" y="401"/>
                      <a:pt x="325" y="401"/>
                      <a:pt x="325" y="401"/>
                    </a:cubicBezTo>
                    <a:cubicBezTo>
                      <a:pt x="325" y="401"/>
                      <a:pt x="325" y="401"/>
                      <a:pt x="325" y="401"/>
                    </a:cubicBezTo>
                    <a:cubicBezTo>
                      <a:pt x="487" y="225"/>
                      <a:pt x="728" y="115"/>
                      <a:pt x="962" y="112"/>
                    </a:cubicBezTo>
                    <a:cubicBezTo>
                      <a:pt x="962" y="112"/>
                      <a:pt x="962" y="112"/>
                      <a:pt x="962" y="112"/>
                    </a:cubicBezTo>
                    <a:cubicBezTo>
                      <a:pt x="962" y="112"/>
                      <a:pt x="962" y="112"/>
                      <a:pt x="962" y="112"/>
                    </a:cubicBezTo>
                    <a:cubicBezTo>
                      <a:pt x="962" y="112"/>
                      <a:pt x="963" y="112"/>
                      <a:pt x="963" y="112"/>
                    </a:cubicBezTo>
                    <a:moveTo>
                      <a:pt x="972" y="0"/>
                    </a:moveTo>
                    <a:cubicBezTo>
                      <a:pt x="964" y="0"/>
                      <a:pt x="964" y="0"/>
                      <a:pt x="964" y="0"/>
                    </a:cubicBezTo>
                    <a:cubicBezTo>
                      <a:pt x="964" y="0"/>
                      <a:pt x="964" y="0"/>
                      <a:pt x="964" y="0"/>
                    </a:cubicBezTo>
                    <a:cubicBezTo>
                      <a:pt x="964" y="0"/>
                      <a:pt x="964" y="0"/>
                      <a:pt x="963" y="0"/>
                    </a:cubicBezTo>
                    <a:cubicBezTo>
                      <a:pt x="962" y="0"/>
                      <a:pt x="962" y="0"/>
                      <a:pt x="961" y="0"/>
                    </a:cubicBezTo>
                    <a:cubicBezTo>
                      <a:pt x="961" y="0"/>
                      <a:pt x="961" y="0"/>
                      <a:pt x="961" y="0"/>
                    </a:cubicBezTo>
                    <a:cubicBezTo>
                      <a:pt x="827" y="2"/>
                      <a:pt x="687" y="34"/>
                      <a:pt x="559" y="95"/>
                    </a:cubicBezTo>
                    <a:cubicBezTo>
                      <a:pt x="439" y="151"/>
                      <a:pt x="330" y="230"/>
                      <a:pt x="243" y="324"/>
                    </a:cubicBezTo>
                    <a:cubicBezTo>
                      <a:pt x="243" y="324"/>
                      <a:pt x="243" y="324"/>
                      <a:pt x="243" y="324"/>
                    </a:cubicBezTo>
                    <a:cubicBezTo>
                      <a:pt x="242" y="325"/>
                      <a:pt x="241" y="326"/>
                      <a:pt x="241" y="327"/>
                    </a:cubicBezTo>
                    <a:cubicBezTo>
                      <a:pt x="240" y="327"/>
                      <a:pt x="240" y="327"/>
                      <a:pt x="240" y="327"/>
                    </a:cubicBezTo>
                    <a:cubicBezTo>
                      <a:pt x="240" y="327"/>
                      <a:pt x="240" y="327"/>
                      <a:pt x="240" y="327"/>
                    </a:cubicBezTo>
                    <a:cubicBezTo>
                      <a:pt x="234" y="334"/>
                      <a:pt x="228" y="340"/>
                      <a:pt x="222" y="347"/>
                    </a:cubicBezTo>
                    <a:cubicBezTo>
                      <a:pt x="143" y="439"/>
                      <a:pt x="85" y="541"/>
                      <a:pt x="49" y="652"/>
                    </a:cubicBezTo>
                    <a:cubicBezTo>
                      <a:pt x="11" y="771"/>
                      <a:pt x="0" y="896"/>
                      <a:pt x="17" y="1023"/>
                    </a:cubicBezTo>
                    <a:cubicBezTo>
                      <a:pt x="23" y="1066"/>
                      <a:pt x="31" y="1108"/>
                      <a:pt x="41" y="1147"/>
                    </a:cubicBezTo>
                    <a:cubicBezTo>
                      <a:pt x="41" y="1148"/>
                      <a:pt x="41" y="1148"/>
                      <a:pt x="41" y="1148"/>
                    </a:cubicBezTo>
                    <a:cubicBezTo>
                      <a:pt x="42" y="1148"/>
                      <a:pt x="42" y="1148"/>
                      <a:pt x="42" y="1149"/>
                    </a:cubicBezTo>
                    <a:cubicBezTo>
                      <a:pt x="42" y="1150"/>
                      <a:pt x="42" y="1151"/>
                      <a:pt x="43" y="1152"/>
                    </a:cubicBezTo>
                    <a:cubicBezTo>
                      <a:pt x="43" y="1153"/>
                      <a:pt x="43" y="1153"/>
                      <a:pt x="43" y="1153"/>
                    </a:cubicBezTo>
                    <a:cubicBezTo>
                      <a:pt x="43" y="1153"/>
                      <a:pt x="43" y="1153"/>
                      <a:pt x="43" y="1153"/>
                    </a:cubicBezTo>
                    <a:cubicBezTo>
                      <a:pt x="43" y="1153"/>
                      <a:pt x="43" y="1153"/>
                      <a:pt x="43" y="1153"/>
                    </a:cubicBezTo>
                    <a:cubicBezTo>
                      <a:pt x="43" y="1153"/>
                      <a:pt x="43" y="1153"/>
                      <a:pt x="43" y="1153"/>
                    </a:cubicBezTo>
                    <a:cubicBezTo>
                      <a:pt x="98" y="1363"/>
                      <a:pt x="205" y="1517"/>
                      <a:pt x="295" y="1646"/>
                    </a:cubicBezTo>
                    <a:cubicBezTo>
                      <a:pt x="341" y="1713"/>
                      <a:pt x="385" y="1775"/>
                      <a:pt x="415" y="1836"/>
                    </a:cubicBezTo>
                    <a:cubicBezTo>
                      <a:pt x="415" y="1836"/>
                      <a:pt x="415" y="1836"/>
                      <a:pt x="415" y="1836"/>
                    </a:cubicBezTo>
                    <a:cubicBezTo>
                      <a:pt x="415" y="1836"/>
                      <a:pt x="415" y="1836"/>
                      <a:pt x="415" y="1836"/>
                    </a:cubicBezTo>
                    <a:cubicBezTo>
                      <a:pt x="415" y="1837"/>
                      <a:pt x="416" y="1839"/>
                      <a:pt x="417" y="1840"/>
                    </a:cubicBezTo>
                    <a:cubicBezTo>
                      <a:pt x="417" y="1841"/>
                      <a:pt x="417" y="1841"/>
                      <a:pt x="417" y="1841"/>
                    </a:cubicBezTo>
                    <a:cubicBezTo>
                      <a:pt x="441" y="1890"/>
                      <a:pt x="456" y="1938"/>
                      <a:pt x="457" y="1988"/>
                    </a:cubicBezTo>
                    <a:cubicBezTo>
                      <a:pt x="458" y="2043"/>
                      <a:pt x="458" y="2043"/>
                      <a:pt x="458" y="2043"/>
                    </a:cubicBezTo>
                    <a:cubicBezTo>
                      <a:pt x="961" y="2043"/>
                      <a:pt x="961" y="2043"/>
                      <a:pt x="961" y="2043"/>
                    </a:cubicBezTo>
                    <a:cubicBezTo>
                      <a:pt x="961" y="2043"/>
                      <a:pt x="961" y="2043"/>
                      <a:pt x="961" y="2043"/>
                    </a:cubicBezTo>
                    <a:cubicBezTo>
                      <a:pt x="962" y="2043"/>
                      <a:pt x="962" y="2043"/>
                      <a:pt x="963" y="2043"/>
                    </a:cubicBezTo>
                    <a:cubicBezTo>
                      <a:pt x="964" y="2043"/>
                      <a:pt x="964" y="2043"/>
                      <a:pt x="965" y="2043"/>
                    </a:cubicBezTo>
                    <a:cubicBezTo>
                      <a:pt x="965" y="2043"/>
                      <a:pt x="965" y="2043"/>
                      <a:pt x="965" y="2043"/>
                    </a:cubicBezTo>
                    <a:cubicBezTo>
                      <a:pt x="1477" y="2043"/>
                      <a:pt x="1477" y="2043"/>
                      <a:pt x="1477" y="2043"/>
                    </a:cubicBezTo>
                    <a:cubicBezTo>
                      <a:pt x="1478" y="1988"/>
                      <a:pt x="1478" y="1988"/>
                      <a:pt x="1478" y="1988"/>
                    </a:cubicBezTo>
                    <a:cubicBezTo>
                      <a:pt x="1480" y="1938"/>
                      <a:pt x="1495" y="1890"/>
                      <a:pt x="1518" y="1842"/>
                    </a:cubicBezTo>
                    <a:cubicBezTo>
                      <a:pt x="1518" y="1841"/>
                      <a:pt x="1518" y="1841"/>
                      <a:pt x="1518" y="1841"/>
                    </a:cubicBezTo>
                    <a:cubicBezTo>
                      <a:pt x="1519" y="1839"/>
                      <a:pt x="1520" y="1837"/>
                      <a:pt x="1521" y="1835"/>
                    </a:cubicBezTo>
                    <a:cubicBezTo>
                      <a:pt x="1551" y="1774"/>
                      <a:pt x="1594" y="1712"/>
                      <a:pt x="1641" y="1646"/>
                    </a:cubicBezTo>
                    <a:cubicBezTo>
                      <a:pt x="1730" y="1517"/>
                      <a:pt x="1838" y="1362"/>
                      <a:pt x="1893" y="1152"/>
                    </a:cubicBezTo>
                    <a:cubicBezTo>
                      <a:pt x="1893" y="1152"/>
                      <a:pt x="1893" y="1152"/>
                      <a:pt x="1893" y="1152"/>
                    </a:cubicBezTo>
                    <a:cubicBezTo>
                      <a:pt x="1893" y="1150"/>
                      <a:pt x="1894" y="1148"/>
                      <a:pt x="1894" y="1146"/>
                    </a:cubicBezTo>
                    <a:cubicBezTo>
                      <a:pt x="1894" y="1146"/>
                      <a:pt x="1894" y="1146"/>
                      <a:pt x="1894" y="1146"/>
                    </a:cubicBezTo>
                    <a:cubicBezTo>
                      <a:pt x="1894" y="1146"/>
                      <a:pt x="1894" y="1146"/>
                      <a:pt x="1894" y="1146"/>
                    </a:cubicBezTo>
                    <a:cubicBezTo>
                      <a:pt x="1904" y="1107"/>
                      <a:pt x="1912" y="1066"/>
                      <a:pt x="1918" y="1023"/>
                    </a:cubicBezTo>
                    <a:cubicBezTo>
                      <a:pt x="1935" y="896"/>
                      <a:pt x="1925" y="771"/>
                      <a:pt x="1886" y="652"/>
                    </a:cubicBezTo>
                    <a:cubicBezTo>
                      <a:pt x="1851" y="541"/>
                      <a:pt x="1792" y="439"/>
                      <a:pt x="1713" y="347"/>
                    </a:cubicBezTo>
                    <a:cubicBezTo>
                      <a:pt x="1707" y="341"/>
                      <a:pt x="1701" y="334"/>
                      <a:pt x="1695" y="327"/>
                    </a:cubicBezTo>
                    <a:cubicBezTo>
                      <a:pt x="1695" y="327"/>
                      <a:pt x="1695" y="327"/>
                      <a:pt x="1695" y="327"/>
                    </a:cubicBezTo>
                    <a:cubicBezTo>
                      <a:pt x="1695" y="327"/>
                      <a:pt x="1695" y="327"/>
                      <a:pt x="1695" y="327"/>
                    </a:cubicBezTo>
                    <a:cubicBezTo>
                      <a:pt x="1694" y="326"/>
                      <a:pt x="1693" y="325"/>
                      <a:pt x="1692" y="324"/>
                    </a:cubicBezTo>
                    <a:cubicBezTo>
                      <a:pt x="1691" y="323"/>
                      <a:pt x="1691" y="323"/>
                      <a:pt x="1691" y="323"/>
                    </a:cubicBezTo>
                    <a:cubicBezTo>
                      <a:pt x="1691" y="323"/>
                      <a:pt x="1691" y="323"/>
                      <a:pt x="1691" y="323"/>
                    </a:cubicBezTo>
                    <a:cubicBezTo>
                      <a:pt x="1691" y="323"/>
                      <a:pt x="1691" y="323"/>
                      <a:pt x="1691" y="323"/>
                    </a:cubicBezTo>
                    <a:cubicBezTo>
                      <a:pt x="1604" y="229"/>
                      <a:pt x="1496" y="150"/>
                      <a:pt x="1377" y="95"/>
                    </a:cubicBezTo>
                    <a:cubicBezTo>
                      <a:pt x="1247" y="34"/>
                      <a:pt x="1108" y="1"/>
                      <a:pt x="973" y="0"/>
                    </a:cubicBezTo>
                    <a:cubicBezTo>
                      <a:pt x="972" y="0"/>
                      <a:pt x="972" y="0"/>
                      <a:pt x="972"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7" name="Freeform 6"/>
              <p:cNvSpPr>
                <a:spLocks/>
              </p:cNvSpPr>
              <p:nvPr/>
            </p:nvSpPr>
            <p:spPr bwMode="auto">
              <a:xfrm>
                <a:off x="4131108" y="3649518"/>
                <a:ext cx="849313" cy="106363"/>
              </a:xfrm>
              <a:custGeom>
                <a:avLst/>
                <a:gdLst>
                  <a:gd name="T0" fmla="*/ 65 w 1035"/>
                  <a:gd name="T1" fmla="*/ 0 h 131"/>
                  <a:gd name="T2" fmla="*/ 0 w 1035"/>
                  <a:gd name="T3" fmla="*/ 63 h 131"/>
                  <a:gd name="T4" fmla="*/ 65 w 1035"/>
                  <a:gd name="T5" fmla="*/ 131 h 131"/>
                  <a:gd name="T6" fmla="*/ 513 w 1035"/>
                  <a:gd name="T7" fmla="*/ 131 h 131"/>
                  <a:gd name="T8" fmla="*/ 517 w 1035"/>
                  <a:gd name="T9" fmla="*/ 131 h 131"/>
                  <a:gd name="T10" fmla="*/ 522 w 1035"/>
                  <a:gd name="T11" fmla="*/ 131 h 131"/>
                  <a:gd name="T12" fmla="*/ 522 w 1035"/>
                  <a:gd name="T13" fmla="*/ 131 h 131"/>
                  <a:gd name="T14" fmla="*/ 969 w 1035"/>
                  <a:gd name="T15" fmla="*/ 131 h 131"/>
                  <a:gd name="T16" fmla="*/ 969 w 1035"/>
                  <a:gd name="T17" fmla="*/ 131 h 131"/>
                  <a:gd name="T18" fmla="*/ 1034 w 1035"/>
                  <a:gd name="T19" fmla="*/ 68 h 131"/>
                  <a:gd name="T20" fmla="*/ 970 w 1035"/>
                  <a:gd name="T21" fmla="*/ 0 h 131"/>
                  <a:gd name="T22" fmla="*/ 520 w 1035"/>
                  <a:gd name="T23" fmla="*/ 0 h 131"/>
                  <a:gd name="T24" fmla="*/ 520 w 1035"/>
                  <a:gd name="T25" fmla="*/ 0 h 131"/>
                  <a:gd name="T26" fmla="*/ 517 w 1035"/>
                  <a:gd name="T27" fmla="*/ 0 h 131"/>
                  <a:gd name="T28" fmla="*/ 514 w 1035"/>
                  <a:gd name="T29" fmla="*/ 0 h 131"/>
                  <a:gd name="T30" fmla="*/ 514 w 1035"/>
                  <a:gd name="T31" fmla="*/ 0 h 131"/>
                  <a:gd name="T32" fmla="*/ 65 w 1035"/>
                  <a:gd name="T33" fmla="*/ 0 h 131"/>
                  <a:gd name="T34" fmla="*/ 65 w 103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5" h="131">
                    <a:moveTo>
                      <a:pt x="65" y="0"/>
                    </a:moveTo>
                    <a:cubicBezTo>
                      <a:pt x="29" y="0"/>
                      <a:pt x="0" y="27"/>
                      <a:pt x="0" y="63"/>
                    </a:cubicBezTo>
                    <a:cubicBezTo>
                      <a:pt x="0" y="99"/>
                      <a:pt x="29" y="131"/>
                      <a:pt x="65" y="131"/>
                    </a:cubicBezTo>
                    <a:cubicBezTo>
                      <a:pt x="513" y="131"/>
                      <a:pt x="513" y="131"/>
                      <a:pt x="513" y="131"/>
                    </a:cubicBezTo>
                    <a:cubicBezTo>
                      <a:pt x="514" y="131"/>
                      <a:pt x="516" y="131"/>
                      <a:pt x="517" y="131"/>
                    </a:cubicBezTo>
                    <a:cubicBezTo>
                      <a:pt x="519" y="131"/>
                      <a:pt x="520" y="131"/>
                      <a:pt x="522" y="131"/>
                    </a:cubicBezTo>
                    <a:cubicBezTo>
                      <a:pt x="522" y="131"/>
                      <a:pt x="522" y="131"/>
                      <a:pt x="522" y="131"/>
                    </a:cubicBezTo>
                    <a:cubicBezTo>
                      <a:pt x="969" y="131"/>
                      <a:pt x="969" y="131"/>
                      <a:pt x="969" y="131"/>
                    </a:cubicBezTo>
                    <a:cubicBezTo>
                      <a:pt x="969" y="131"/>
                      <a:pt x="969" y="131"/>
                      <a:pt x="969" y="131"/>
                    </a:cubicBezTo>
                    <a:cubicBezTo>
                      <a:pt x="1005" y="131"/>
                      <a:pt x="1034" y="104"/>
                      <a:pt x="1034" y="68"/>
                    </a:cubicBezTo>
                    <a:cubicBezTo>
                      <a:pt x="1035" y="32"/>
                      <a:pt x="1005" y="1"/>
                      <a:pt x="970" y="0"/>
                    </a:cubicBezTo>
                    <a:cubicBezTo>
                      <a:pt x="520" y="0"/>
                      <a:pt x="520" y="0"/>
                      <a:pt x="520" y="0"/>
                    </a:cubicBezTo>
                    <a:cubicBezTo>
                      <a:pt x="520" y="0"/>
                      <a:pt x="520" y="0"/>
                      <a:pt x="520" y="0"/>
                    </a:cubicBezTo>
                    <a:cubicBezTo>
                      <a:pt x="519" y="0"/>
                      <a:pt x="518" y="0"/>
                      <a:pt x="517" y="0"/>
                    </a:cubicBezTo>
                    <a:cubicBezTo>
                      <a:pt x="516" y="0"/>
                      <a:pt x="515" y="0"/>
                      <a:pt x="514" y="0"/>
                    </a:cubicBezTo>
                    <a:cubicBezTo>
                      <a:pt x="514" y="0"/>
                      <a:pt x="514" y="0"/>
                      <a:pt x="514" y="0"/>
                    </a:cubicBezTo>
                    <a:cubicBezTo>
                      <a:pt x="65" y="0"/>
                      <a:pt x="65" y="0"/>
                      <a:pt x="65" y="0"/>
                    </a:cubicBezTo>
                    <a:cubicBezTo>
                      <a:pt x="65" y="0"/>
                      <a:pt x="65" y="0"/>
                      <a:pt x="65" y="0"/>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8" name="Freeform 7"/>
              <p:cNvSpPr>
                <a:spLocks/>
              </p:cNvSpPr>
              <p:nvPr/>
            </p:nvSpPr>
            <p:spPr bwMode="auto">
              <a:xfrm>
                <a:off x="4129520" y="3506643"/>
                <a:ext cx="849313" cy="106363"/>
              </a:xfrm>
              <a:custGeom>
                <a:avLst/>
                <a:gdLst>
                  <a:gd name="T0" fmla="*/ 518 w 1035"/>
                  <a:gd name="T1" fmla="*/ 0 h 131"/>
                  <a:gd name="T2" fmla="*/ 517 w 1035"/>
                  <a:gd name="T3" fmla="*/ 0 h 131"/>
                  <a:gd name="T4" fmla="*/ 517 w 1035"/>
                  <a:gd name="T5" fmla="*/ 0 h 131"/>
                  <a:gd name="T6" fmla="*/ 517 w 1035"/>
                  <a:gd name="T7" fmla="*/ 0 h 131"/>
                  <a:gd name="T8" fmla="*/ 515 w 1035"/>
                  <a:gd name="T9" fmla="*/ 0 h 131"/>
                  <a:gd name="T10" fmla="*/ 515 w 1035"/>
                  <a:gd name="T11" fmla="*/ 0 h 131"/>
                  <a:gd name="T12" fmla="*/ 66 w 1035"/>
                  <a:gd name="T13" fmla="*/ 0 h 131"/>
                  <a:gd name="T14" fmla="*/ 66 w 1035"/>
                  <a:gd name="T15" fmla="*/ 0 h 131"/>
                  <a:gd name="T16" fmla="*/ 1 w 1035"/>
                  <a:gd name="T17" fmla="*/ 63 h 131"/>
                  <a:gd name="T18" fmla="*/ 66 w 1035"/>
                  <a:gd name="T19" fmla="*/ 131 h 131"/>
                  <a:gd name="T20" fmla="*/ 515 w 1035"/>
                  <a:gd name="T21" fmla="*/ 131 h 131"/>
                  <a:gd name="T22" fmla="*/ 515 w 1035"/>
                  <a:gd name="T23" fmla="*/ 131 h 131"/>
                  <a:gd name="T24" fmla="*/ 518 w 1035"/>
                  <a:gd name="T25" fmla="*/ 131 h 131"/>
                  <a:gd name="T26" fmla="*/ 521 w 1035"/>
                  <a:gd name="T27" fmla="*/ 131 h 131"/>
                  <a:gd name="T28" fmla="*/ 521 w 1035"/>
                  <a:gd name="T29" fmla="*/ 131 h 131"/>
                  <a:gd name="T30" fmla="*/ 970 w 1035"/>
                  <a:gd name="T31" fmla="*/ 131 h 131"/>
                  <a:gd name="T32" fmla="*/ 970 w 1035"/>
                  <a:gd name="T33" fmla="*/ 131 h 131"/>
                  <a:gd name="T34" fmla="*/ 1035 w 1035"/>
                  <a:gd name="T35" fmla="*/ 68 h 131"/>
                  <a:gd name="T36" fmla="*/ 970 w 1035"/>
                  <a:gd name="T37" fmla="*/ 0 h 131"/>
                  <a:gd name="T38" fmla="*/ 521 w 1035"/>
                  <a:gd name="T39" fmla="*/ 0 h 131"/>
                  <a:gd name="T40" fmla="*/ 521 w 1035"/>
                  <a:gd name="T41" fmla="*/ 0 h 131"/>
                  <a:gd name="T42" fmla="*/ 519 w 1035"/>
                  <a:gd name="T43" fmla="*/ 0 h 131"/>
                  <a:gd name="T44" fmla="*/ 519 w 1035"/>
                  <a:gd name="T45" fmla="*/ 0 h 131"/>
                  <a:gd name="T46" fmla="*/ 518 w 1035"/>
                  <a:gd name="T4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5" h="131">
                    <a:moveTo>
                      <a:pt x="518" y="0"/>
                    </a:moveTo>
                    <a:cubicBezTo>
                      <a:pt x="518" y="0"/>
                      <a:pt x="517" y="0"/>
                      <a:pt x="517" y="0"/>
                    </a:cubicBezTo>
                    <a:cubicBezTo>
                      <a:pt x="517" y="0"/>
                      <a:pt x="517" y="0"/>
                      <a:pt x="517" y="0"/>
                    </a:cubicBezTo>
                    <a:cubicBezTo>
                      <a:pt x="517" y="0"/>
                      <a:pt x="517" y="0"/>
                      <a:pt x="517" y="0"/>
                    </a:cubicBezTo>
                    <a:cubicBezTo>
                      <a:pt x="516" y="0"/>
                      <a:pt x="516" y="0"/>
                      <a:pt x="515" y="0"/>
                    </a:cubicBezTo>
                    <a:cubicBezTo>
                      <a:pt x="515" y="0"/>
                      <a:pt x="515" y="0"/>
                      <a:pt x="515" y="0"/>
                    </a:cubicBezTo>
                    <a:cubicBezTo>
                      <a:pt x="66" y="0"/>
                      <a:pt x="66" y="0"/>
                      <a:pt x="66" y="0"/>
                    </a:cubicBezTo>
                    <a:cubicBezTo>
                      <a:pt x="66" y="0"/>
                      <a:pt x="66" y="0"/>
                      <a:pt x="66" y="0"/>
                    </a:cubicBezTo>
                    <a:cubicBezTo>
                      <a:pt x="30" y="0"/>
                      <a:pt x="1" y="27"/>
                      <a:pt x="1" y="63"/>
                    </a:cubicBezTo>
                    <a:cubicBezTo>
                      <a:pt x="0" y="99"/>
                      <a:pt x="29" y="130"/>
                      <a:pt x="66" y="131"/>
                    </a:cubicBezTo>
                    <a:cubicBezTo>
                      <a:pt x="515" y="131"/>
                      <a:pt x="515" y="131"/>
                      <a:pt x="515" y="131"/>
                    </a:cubicBezTo>
                    <a:cubicBezTo>
                      <a:pt x="515" y="131"/>
                      <a:pt x="515" y="131"/>
                      <a:pt x="515" y="131"/>
                    </a:cubicBezTo>
                    <a:cubicBezTo>
                      <a:pt x="516" y="131"/>
                      <a:pt x="517" y="131"/>
                      <a:pt x="518" y="131"/>
                    </a:cubicBezTo>
                    <a:cubicBezTo>
                      <a:pt x="519" y="131"/>
                      <a:pt x="520" y="131"/>
                      <a:pt x="521" y="131"/>
                    </a:cubicBezTo>
                    <a:cubicBezTo>
                      <a:pt x="521" y="131"/>
                      <a:pt x="521" y="131"/>
                      <a:pt x="521" y="131"/>
                    </a:cubicBezTo>
                    <a:cubicBezTo>
                      <a:pt x="970" y="131"/>
                      <a:pt x="970" y="131"/>
                      <a:pt x="970" y="131"/>
                    </a:cubicBezTo>
                    <a:cubicBezTo>
                      <a:pt x="970" y="131"/>
                      <a:pt x="970" y="131"/>
                      <a:pt x="970" y="131"/>
                    </a:cubicBezTo>
                    <a:cubicBezTo>
                      <a:pt x="1006" y="131"/>
                      <a:pt x="1035" y="104"/>
                      <a:pt x="1035" y="68"/>
                    </a:cubicBezTo>
                    <a:cubicBezTo>
                      <a:pt x="1035" y="32"/>
                      <a:pt x="1006" y="0"/>
                      <a:pt x="970" y="0"/>
                    </a:cubicBezTo>
                    <a:cubicBezTo>
                      <a:pt x="521" y="0"/>
                      <a:pt x="521" y="0"/>
                      <a:pt x="521" y="0"/>
                    </a:cubicBezTo>
                    <a:cubicBezTo>
                      <a:pt x="521" y="0"/>
                      <a:pt x="521" y="0"/>
                      <a:pt x="521" y="0"/>
                    </a:cubicBezTo>
                    <a:cubicBezTo>
                      <a:pt x="520" y="0"/>
                      <a:pt x="520" y="0"/>
                      <a:pt x="519" y="0"/>
                    </a:cubicBezTo>
                    <a:cubicBezTo>
                      <a:pt x="519" y="0"/>
                      <a:pt x="519" y="0"/>
                      <a:pt x="519" y="0"/>
                    </a:cubicBezTo>
                    <a:cubicBezTo>
                      <a:pt x="519" y="0"/>
                      <a:pt x="518" y="0"/>
                      <a:pt x="518"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9" name="Freeform 8"/>
              <p:cNvSpPr>
                <a:spLocks/>
              </p:cNvSpPr>
              <p:nvPr/>
            </p:nvSpPr>
            <p:spPr bwMode="auto">
              <a:xfrm>
                <a:off x="4131108" y="3792393"/>
                <a:ext cx="849313" cy="106363"/>
              </a:xfrm>
              <a:custGeom>
                <a:avLst/>
                <a:gdLst>
                  <a:gd name="T0" fmla="*/ 517 w 1035"/>
                  <a:gd name="T1" fmla="*/ 0 h 130"/>
                  <a:gd name="T2" fmla="*/ 515 w 1035"/>
                  <a:gd name="T3" fmla="*/ 0 h 130"/>
                  <a:gd name="T4" fmla="*/ 515 w 1035"/>
                  <a:gd name="T5" fmla="*/ 0 h 130"/>
                  <a:gd name="T6" fmla="*/ 515 w 1035"/>
                  <a:gd name="T7" fmla="*/ 0 h 130"/>
                  <a:gd name="T8" fmla="*/ 515 w 1035"/>
                  <a:gd name="T9" fmla="*/ 0 h 130"/>
                  <a:gd name="T10" fmla="*/ 515 w 1035"/>
                  <a:gd name="T11" fmla="*/ 0 h 130"/>
                  <a:gd name="T12" fmla="*/ 65 w 1035"/>
                  <a:gd name="T13" fmla="*/ 0 h 130"/>
                  <a:gd name="T14" fmla="*/ 65 w 1035"/>
                  <a:gd name="T15" fmla="*/ 0 h 130"/>
                  <a:gd name="T16" fmla="*/ 0 w 1035"/>
                  <a:gd name="T17" fmla="*/ 62 h 130"/>
                  <a:gd name="T18" fmla="*/ 65 w 1035"/>
                  <a:gd name="T19" fmla="*/ 130 h 130"/>
                  <a:gd name="T20" fmla="*/ 512 w 1035"/>
                  <a:gd name="T21" fmla="*/ 130 h 130"/>
                  <a:gd name="T22" fmla="*/ 517 w 1035"/>
                  <a:gd name="T23" fmla="*/ 130 h 130"/>
                  <a:gd name="T24" fmla="*/ 522 w 1035"/>
                  <a:gd name="T25" fmla="*/ 130 h 130"/>
                  <a:gd name="T26" fmla="*/ 522 w 1035"/>
                  <a:gd name="T27" fmla="*/ 130 h 130"/>
                  <a:gd name="T28" fmla="*/ 969 w 1035"/>
                  <a:gd name="T29" fmla="*/ 130 h 130"/>
                  <a:gd name="T30" fmla="*/ 969 w 1035"/>
                  <a:gd name="T31" fmla="*/ 130 h 130"/>
                  <a:gd name="T32" fmla="*/ 1034 w 1035"/>
                  <a:gd name="T33" fmla="*/ 67 h 130"/>
                  <a:gd name="T34" fmla="*/ 969 w 1035"/>
                  <a:gd name="T35" fmla="*/ 0 h 130"/>
                  <a:gd name="T36" fmla="*/ 521 w 1035"/>
                  <a:gd name="T37" fmla="*/ 0 h 130"/>
                  <a:gd name="T38" fmla="*/ 521 w 1035"/>
                  <a:gd name="T39" fmla="*/ 0 h 130"/>
                  <a:gd name="T40" fmla="*/ 517 w 1035"/>
                  <a:gd name="T4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5" h="130">
                    <a:moveTo>
                      <a:pt x="517" y="0"/>
                    </a:moveTo>
                    <a:cubicBezTo>
                      <a:pt x="516" y="0"/>
                      <a:pt x="516" y="0"/>
                      <a:pt x="515" y="0"/>
                    </a:cubicBezTo>
                    <a:cubicBezTo>
                      <a:pt x="515" y="0"/>
                      <a:pt x="515" y="0"/>
                      <a:pt x="515" y="0"/>
                    </a:cubicBezTo>
                    <a:cubicBezTo>
                      <a:pt x="515" y="0"/>
                      <a:pt x="515" y="0"/>
                      <a:pt x="515" y="0"/>
                    </a:cubicBezTo>
                    <a:cubicBezTo>
                      <a:pt x="515" y="0"/>
                      <a:pt x="515" y="0"/>
                      <a:pt x="515" y="0"/>
                    </a:cubicBezTo>
                    <a:cubicBezTo>
                      <a:pt x="515" y="0"/>
                      <a:pt x="515" y="0"/>
                      <a:pt x="515" y="0"/>
                    </a:cubicBezTo>
                    <a:cubicBezTo>
                      <a:pt x="65" y="0"/>
                      <a:pt x="65" y="0"/>
                      <a:pt x="65" y="0"/>
                    </a:cubicBezTo>
                    <a:cubicBezTo>
                      <a:pt x="65" y="0"/>
                      <a:pt x="65" y="0"/>
                      <a:pt x="65" y="0"/>
                    </a:cubicBezTo>
                    <a:cubicBezTo>
                      <a:pt x="29" y="0"/>
                      <a:pt x="0" y="26"/>
                      <a:pt x="0" y="62"/>
                    </a:cubicBezTo>
                    <a:cubicBezTo>
                      <a:pt x="0" y="98"/>
                      <a:pt x="29" y="130"/>
                      <a:pt x="65" y="130"/>
                    </a:cubicBezTo>
                    <a:cubicBezTo>
                      <a:pt x="512" y="130"/>
                      <a:pt x="512" y="130"/>
                      <a:pt x="512" y="130"/>
                    </a:cubicBezTo>
                    <a:cubicBezTo>
                      <a:pt x="513" y="130"/>
                      <a:pt x="515" y="130"/>
                      <a:pt x="517" y="130"/>
                    </a:cubicBezTo>
                    <a:cubicBezTo>
                      <a:pt x="519" y="130"/>
                      <a:pt x="521" y="130"/>
                      <a:pt x="522" y="130"/>
                    </a:cubicBezTo>
                    <a:cubicBezTo>
                      <a:pt x="522" y="130"/>
                      <a:pt x="522" y="130"/>
                      <a:pt x="522" y="130"/>
                    </a:cubicBezTo>
                    <a:cubicBezTo>
                      <a:pt x="969" y="130"/>
                      <a:pt x="969" y="130"/>
                      <a:pt x="969" y="130"/>
                    </a:cubicBezTo>
                    <a:cubicBezTo>
                      <a:pt x="969" y="130"/>
                      <a:pt x="969" y="130"/>
                      <a:pt x="969" y="130"/>
                    </a:cubicBezTo>
                    <a:cubicBezTo>
                      <a:pt x="1005" y="130"/>
                      <a:pt x="1034" y="103"/>
                      <a:pt x="1034" y="67"/>
                    </a:cubicBezTo>
                    <a:cubicBezTo>
                      <a:pt x="1035" y="31"/>
                      <a:pt x="1006" y="0"/>
                      <a:pt x="969" y="0"/>
                    </a:cubicBezTo>
                    <a:cubicBezTo>
                      <a:pt x="521" y="0"/>
                      <a:pt x="521" y="0"/>
                      <a:pt x="521" y="0"/>
                    </a:cubicBezTo>
                    <a:cubicBezTo>
                      <a:pt x="521" y="0"/>
                      <a:pt x="521" y="0"/>
                      <a:pt x="521" y="0"/>
                    </a:cubicBezTo>
                    <a:cubicBezTo>
                      <a:pt x="519" y="0"/>
                      <a:pt x="518" y="0"/>
                      <a:pt x="517"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0" name="Freeform 9"/>
              <p:cNvSpPr>
                <a:spLocks/>
              </p:cNvSpPr>
              <p:nvPr/>
            </p:nvSpPr>
            <p:spPr bwMode="auto">
              <a:xfrm>
                <a:off x="4254933" y="3935268"/>
                <a:ext cx="600075" cy="196850"/>
              </a:xfrm>
              <a:custGeom>
                <a:avLst/>
                <a:gdLst>
                  <a:gd name="T0" fmla="*/ 366 w 731"/>
                  <a:gd name="T1" fmla="*/ 0 h 240"/>
                  <a:gd name="T2" fmla="*/ 361 w 731"/>
                  <a:gd name="T3" fmla="*/ 0 h 240"/>
                  <a:gd name="T4" fmla="*/ 66 w 731"/>
                  <a:gd name="T5" fmla="*/ 0 h 240"/>
                  <a:gd name="T6" fmla="*/ 66 w 731"/>
                  <a:gd name="T7" fmla="*/ 0 h 240"/>
                  <a:gd name="T8" fmla="*/ 1 w 731"/>
                  <a:gd name="T9" fmla="*/ 63 h 240"/>
                  <a:gd name="T10" fmla="*/ 105 w 731"/>
                  <a:gd name="T11" fmla="*/ 123 h 240"/>
                  <a:gd name="T12" fmla="*/ 353 w 731"/>
                  <a:gd name="T13" fmla="*/ 240 h 240"/>
                  <a:gd name="T14" fmla="*/ 358 w 731"/>
                  <a:gd name="T15" fmla="*/ 240 h 240"/>
                  <a:gd name="T16" fmla="*/ 359 w 731"/>
                  <a:gd name="T17" fmla="*/ 240 h 240"/>
                  <a:gd name="T18" fmla="*/ 366 w 731"/>
                  <a:gd name="T19" fmla="*/ 240 h 240"/>
                  <a:gd name="T20" fmla="*/ 367 w 731"/>
                  <a:gd name="T21" fmla="*/ 240 h 240"/>
                  <a:gd name="T22" fmla="*/ 367 w 731"/>
                  <a:gd name="T23" fmla="*/ 240 h 240"/>
                  <a:gd name="T24" fmla="*/ 633 w 731"/>
                  <a:gd name="T25" fmla="*/ 123 h 240"/>
                  <a:gd name="T26" fmla="*/ 731 w 731"/>
                  <a:gd name="T27" fmla="*/ 67 h 240"/>
                  <a:gd name="T28" fmla="*/ 666 w 731"/>
                  <a:gd name="T29" fmla="*/ 0 h 240"/>
                  <a:gd name="T30" fmla="*/ 371 w 731"/>
                  <a:gd name="T31" fmla="*/ 0 h 240"/>
                  <a:gd name="T32" fmla="*/ 371 w 731"/>
                  <a:gd name="T33" fmla="*/ 0 h 240"/>
                  <a:gd name="T34" fmla="*/ 366 w 731"/>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1" h="240">
                    <a:moveTo>
                      <a:pt x="366" y="0"/>
                    </a:moveTo>
                    <a:cubicBezTo>
                      <a:pt x="364" y="0"/>
                      <a:pt x="363" y="0"/>
                      <a:pt x="361" y="0"/>
                    </a:cubicBezTo>
                    <a:cubicBezTo>
                      <a:pt x="66" y="0"/>
                      <a:pt x="66" y="0"/>
                      <a:pt x="66" y="0"/>
                    </a:cubicBezTo>
                    <a:cubicBezTo>
                      <a:pt x="66" y="0"/>
                      <a:pt x="66" y="0"/>
                      <a:pt x="66" y="0"/>
                    </a:cubicBezTo>
                    <a:cubicBezTo>
                      <a:pt x="30" y="0"/>
                      <a:pt x="1" y="27"/>
                      <a:pt x="1" y="63"/>
                    </a:cubicBezTo>
                    <a:cubicBezTo>
                      <a:pt x="0" y="99"/>
                      <a:pt x="57" y="119"/>
                      <a:pt x="105" y="123"/>
                    </a:cubicBezTo>
                    <a:cubicBezTo>
                      <a:pt x="150" y="127"/>
                      <a:pt x="249" y="231"/>
                      <a:pt x="353" y="240"/>
                    </a:cubicBezTo>
                    <a:cubicBezTo>
                      <a:pt x="355" y="240"/>
                      <a:pt x="357" y="240"/>
                      <a:pt x="358" y="240"/>
                    </a:cubicBezTo>
                    <a:cubicBezTo>
                      <a:pt x="359" y="240"/>
                      <a:pt x="359" y="240"/>
                      <a:pt x="359" y="240"/>
                    </a:cubicBezTo>
                    <a:cubicBezTo>
                      <a:pt x="361" y="240"/>
                      <a:pt x="363" y="240"/>
                      <a:pt x="366" y="240"/>
                    </a:cubicBezTo>
                    <a:cubicBezTo>
                      <a:pt x="366" y="240"/>
                      <a:pt x="366" y="240"/>
                      <a:pt x="367" y="240"/>
                    </a:cubicBezTo>
                    <a:cubicBezTo>
                      <a:pt x="367" y="240"/>
                      <a:pt x="367" y="240"/>
                      <a:pt x="367" y="240"/>
                    </a:cubicBezTo>
                    <a:cubicBezTo>
                      <a:pt x="476" y="240"/>
                      <a:pt x="578" y="129"/>
                      <a:pt x="633" y="123"/>
                    </a:cubicBezTo>
                    <a:cubicBezTo>
                      <a:pt x="674" y="118"/>
                      <a:pt x="731" y="103"/>
                      <a:pt x="731" y="67"/>
                    </a:cubicBezTo>
                    <a:cubicBezTo>
                      <a:pt x="731" y="31"/>
                      <a:pt x="702" y="0"/>
                      <a:pt x="666" y="0"/>
                    </a:cubicBezTo>
                    <a:cubicBezTo>
                      <a:pt x="371" y="0"/>
                      <a:pt x="371" y="0"/>
                      <a:pt x="371" y="0"/>
                    </a:cubicBezTo>
                    <a:cubicBezTo>
                      <a:pt x="371" y="0"/>
                      <a:pt x="371" y="0"/>
                      <a:pt x="371" y="0"/>
                    </a:cubicBezTo>
                    <a:cubicBezTo>
                      <a:pt x="370" y="0"/>
                      <a:pt x="368" y="0"/>
                      <a:pt x="366"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5" name="矩形 74"/>
            <p:cNvSpPr/>
            <p:nvPr/>
          </p:nvSpPr>
          <p:spPr>
            <a:xfrm>
              <a:off x="5449651" y="3016747"/>
              <a:ext cx="800219" cy="4616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TW" altLang="en-US"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特徵</a:t>
              </a:r>
            </a:p>
          </p:txBody>
        </p:sp>
        <p:sp>
          <p:nvSpPr>
            <p:cNvPr id="102" name="矩形 101"/>
            <p:cNvSpPr/>
            <p:nvPr/>
          </p:nvSpPr>
          <p:spPr>
            <a:xfrm>
              <a:off x="4844736" y="2574099"/>
              <a:ext cx="2044101" cy="369332"/>
            </a:xfrm>
            <a:prstGeom prst="rect">
              <a:avLst/>
            </a:prstGeom>
          </p:spPr>
          <p:txBody>
            <a:bodyPr wrap="square">
              <a:spAutoFit/>
            </a:bodyPr>
            <a:lstStyle/>
            <a:p>
              <a:pPr algn="ctr"/>
              <a:r>
                <a:rPr lang="en-US" altLang="zh-CN" dirty="0">
                  <a:solidFill>
                    <a:schemeClr val="bg2">
                      <a:lumMod val="50000"/>
                    </a:schemeClr>
                  </a:solidFill>
                  <a:latin typeface="+mj-ea"/>
                  <a:ea typeface="+mj-ea"/>
                </a:rPr>
                <a:t>Femtocell</a:t>
              </a:r>
              <a:endParaRPr lang="zh-CN" altLang="en-US" dirty="0">
                <a:solidFill>
                  <a:schemeClr val="bg2">
                    <a:lumMod val="50000"/>
                  </a:schemeClr>
                </a:solidFill>
                <a:latin typeface="+mj-ea"/>
                <a:ea typeface="+mj-ea"/>
              </a:endParaRPr>
            </a:p>
          </p:txBody>
        </p:sp>
      </p:grpSp>
      <p:grpSp>
        <p:nvGrpSpPr>
          <p:cNvPr id="124" name="组合 123"/>
          <p:cNvGrpSpPr/>
          <p:nvPr/>
        </p:nvGrpSpPr>
        <p:grpSpPr>
          <a:xfrm>
            <a:off x="8713458" y="1432087"/>
            <a:ext cx="2027606" cy="400110"/>
            <a:chOff x="8769807" y="1247421"/>
            <a:chExt cx="2027606" cy="400110"/>
          </a:xfrm>
        </p:grpSpPr>
        <p:sp>
          <p:nvSpPr>
            <p:cNvPr id="103" name="文本框 102"/>
            <p:cNvSpPr txBox="1"/>
            <p:nvPr/>
          </p:nvSpPr>
          <p:spPr>
            <a:xfrm>
              <a:off x="9365026" y="1247421"/>
              <a:ext cx="954107" cy="400110"/>
            </a:xfrm>
            <a:prstGeom prst="rect">
              <a:avLst/>
            </a:prstGeom>
            <a:noFill/>
          </p:spPr>
          <p:txBody>
            <a:bodyPr wrap="none" rtlCol="0">
              <a:spAutoFit/>
            </a:bodyPr>
            <a:lstStyle/>
            <a:p>
              <a:r>
                <a:rPr lang="zh-TW" altLang="en-US" sz="2000" b="1" dirty="0"/>
                <a:t>低成本</a:t>
              </a:r>
            </a:p>
          </p:txBody>
        </p:sp>
        <p:cxnSp>
          <p:nvCxnSpPr>
            <p:cNvPr id="105" name="直接连接符 104"/>
            <p:cNvCxnSpPr/>
            <p:nvPr/>
          </p:nvCxnSpPr>
          <p:spPr>
            <a:xfrm>
              <a:off x="8769807" y="16332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9276966" y="2688186"/>
            <a:ext cx="2027606" cy="510490"/>
            <a:chOff x="9268722" y="2492112"/>
            <a:chExt cx="2027606" cy="510490"/>
          </a:xfrm>
        </p:grpSpPr>
        <p:sp>
          <p:nvSpPr>
            <p:cNvPr id="106" name="文本框 105"/>
            <p:cNvSpPr txBox="1"/>
            <p:nvPr/>
          </p:nvSpPr>
          <p:spPr>
            <a:xfrm>
              <a:off x="9727261" y="2492112"/>
              <a:ext cx="954107" cy="400110"/>
            </a:xfrm>
            <a:prstGeom prst="rect">
              <a:avLst/>
            </a:prstGeom>
            <a:noFill/>
          </p:spPr>
          <p:txBody>
            <a:bodyPr wrap="none" rtlCol="0">
              <a:spAutoFit/>
            </a:bodyPr>
            <a:lstStyle/>
            <a:p>
              <a:r>
                <a:rPr lang="zh-TW" altLang="en-US" sz="2000" b="1" dirty="0"/>
                <a:t>可管理</a:t>
              </a:r>
            </a:p>
          </p:txBody>
        </p:sp>
        <p:cxnSp>
          <p:nvCxnSpPr>
            <p:cNvPr id="108" name="直接连接符 107"/>
            <p:cNvCxnSpPr/>
            <p:nvPr/>
          </p:nvCxnSpPr>
          <p:spPr>
            <a:xfrm>
              <a:off x="9268722" y="3002602"/>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8713458" y="4314744"/>
            <a:ext cx="2093585" cy="442794"/>
            <a:chOff x="8906487" y="3997327"/>
            <a:chExt cx="2093585" cy="442794"/>
          </a:xfrm>
        </p:grpSpPr>
        <p:sp>
          <p:nvSpPr>
            <p:cNvPr id="109" name="文本框 108"/>
            <p:cNvSpPr txBox="1"/>
            <p:nvPr/>
          </p:nvSpPr>
          <p:spPr>
            <a:xfrm>
              <a:off x="9020043" y="3997327"/>
              <a:ext cx="1980029" cy="400110"/>
            </a:xfrm>
            <a:prstGeom prst="rect">
              <a:avLst/>
            </a:prstGeom>
            <a:noFill/>
          </p:spPr>
          <p:txBody>
            <a:bodyPr wrap="none" rtlCol="0">
              <a:spAutoFit/>
            </a:bodyPr>
            <a:lstStyle/>
            <a:p>
              <a:r>
                <a:rPr lang="zh-TW" altLang="en-US" sz="2000" b="1" dirty="0"/>
                <a:t>自我配置與優化</a:t>
              </a:r>
            </a:p>
          </p:txBody>
        </p:sp>
        <p:cxnSp>
          <p:nvCxnSpPr>
            <p:cNvPr id="111" name="直接连接符 110"/>
            <p:cNvCxnSpPr/>
            <p:nvPr/>
          </p:nvCxnSpPr>
          <p:spPr>
            <a:xfrm>
              <a:off x="8906487" y="4440121"/>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944806" y="1432087"/>
            <a:ext cx="2492990" cy="453412"/>
            <a:chOff x="1060893" y="1255685"/>
            <a:chExt cx="2492990" cy="453412"/>
          </a:xfrm>
        </p:grpSpPr>
        <p:sp>
          <p:nvSpPr>
            <p:cNvPr id="112" name="文本框 111"/>
            <p:cNvSpPr txBox="1"/>
            <p:nvPr/>
          </p:nvSpPr>
          <p:spPr>
            <a:xfrm>
              <a:off x="1060893" y="1255685"/>
              <a:ext cx="2492990" cy="400110"/>
            </a:xfrm>
            <a:prstGeom prst="rect">
              <a:avLst/>
            </a:prstGeom>
            <a:noFill/>
          </p:spPr>
          <p:txBody>
            <a:bodyPr wrap="none" rtlCol="0">
              <a:spAutoFit/>
            </a:bodyPr>
            <a:lstStyle/>
            <a:p>
              <a:r>
                <a:rPr lang="zh-TW" altLang="en-US" sz="2000" b="1" dirty="0"/>
                <a:t>使用標準的移動技術</a:t>
              </a:r>
            </a:p>
          </p:txBody>
        </p:sp>
        <p:cxnSp>
          <p:nvCxnSpPr>
            <p:cNvPr id="114" name="直接连接符 113"/>
            <p:cNvCxnSpPr/>
            <p:nvPr/>
          </p:nvCxnSpPr>
          <p:spPr>
            <a:xfrm>
              <a:off x="1178169" y="1709097"/>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510273" y="2802277"/>
            <a:ext cx="2287934" cy="400650"/>
            <a:chOff x="564727" y="2576448"/>
            <a:chExt cx="2287934" cy="400650"/>
          </a:xfrm>
        </p:grpSpPr>
        <p:sp>
          <p:nvSpPr>
            <p:cNvPr id="115" name="文本框 114"/>
            <p:cNvSpPr txBox="1"/>
            <p:nvPr/>
          </p:nvSpPr>
          <p:spPr>
            <a:xfrm>
              <a:off x="564727" y="2576448"/>
              <a:ext cx="2287934" cy="400110"/>
            </a:xfrm>
            <a:prstGeom prst="rect">
              <a:avLst/>
            </a:prstGeom>
            <a:noFill/>
          </p:spPr>
          <p:txBody>
            <a:bodyPr wrap="none" rtlCol="0">
              <a:spAutoFit/>
            </a:bodyPr>
            <a:lstStyle/>
            <a:p>
              <a:r>
                <a:rPr lang="zh-TW" altLang="en-US" sz="2000" b="1" dirty="0"/>
                <a:t>基於</a:t>
              </a:r>
              <a:r>
                <a:rPr lang="en-US" altLang="zh-TW" sz="2000" b="1" dirty="0"/>
                <a:t>Internet</a:t>
              </a:r>
              <a:r>
                <a:rPr lang="zh-TW" altLang="en-US" sz="2000" b="1" dirty="0"/>
                <a:t>的傳輸</a:t>
              </a:r>
            </a:p>
          </p:txBody>
        </p:sp>
        <p:cxnSp>
          <p:nvCxnSpPr>
            <p:cNvPr id="117" name="直接连接符 116"/>
            <p:cNvCxnSpPr/>
            <p:nvPr/>
          </p:nvCxnSpPr>
          <p:spPr>
            <a:xfrm>
              <a:off x="680387" y="2977098"/>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513412" y="4227834"/>
            <a:ext cx="3005951" cy="456759"/>
            <a:chOff x="908443" y="3994154"/>
            <a:chExt cx="3005951" cy="456759"/>
          </a:xfrm>
        </p:grpSpPr>
        <p:sp>
          <p:nvSpPr>
            <p:cNvPr id="118" name="文本框 117"/>
            <p:cNvSpPr txBox="1"/>
            <p:nvPr/>
          </p:nvSpPr>
          <p:spPr>
            <a:xfrm>
              <a:off x="908443" y="3994154"/>
              <a:ext cx="3005951" cy="400110"/>
            </a:xfrm>
            <a:prstGeom prst="rect">
              <a:avLst/>
            </a:prstGeom>
            <a:noFill/>
          </p:spPr>
          <p:txBody>
            <a:bodyPr wrap="none" rtlCol="0">
              <a:spAutoFit/>
            </a:bodyPr>
            <a:lstStyle/>
            <a:p>
              <a:r>
                <a:rPr lang="zh-TW" altLang="en-US" sz="2000" b="1" dirty="0"/>
                <a:t>保證室內無線覆蓋的效果</a:t>
              </a:r>
            </a:p>
          </p:txBody>
        </p:sp>
        <p:cxnSp>
          <p:nvCxnSpPr>
            <p:cNvPr id="120" name="直接连接符 119"/>
            <p:cNvCxnSpPr/>
            <p:nvPr/>
          </p:nvCxnSpPr>
          <p:spPr>
            <a:xfrm>
              <a:off x="1182583" y="44509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矩形 121"/>
          <p:cNvSpPr/>
          <p:nvPr/>
        </p:nvSpPr>
        <p:spPr>
          <a:xfrm>
            <a:off x="4587838" y="5471104"/>
            <a:ext cx="2581156" cy="52322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2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Femtocell</a:t>
            </a:r>
            <a:r>
              <a:rPr lang="zh-CN" altLang="en-US" sz="2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特徵</a:t>
            </a:r>
          </a:p>
        </p:txBody>
      </p:sp>
      <p:sp>
        <p:nvSpPr>
          <p:cNvPr id="2" name="文字方塊 1"/>
          <p:cNvSpPr txBox="1"/>
          <p:nvPr/>
        </p:nvSpPr>
        <p:spPr>
          <a:xfrm>
            <a:off x="80508" y="6450233"/>
            <a:ext cx="5007076" cy="369332"/>
          </a:xfrm>
          <a:prstGeom prst="rect">
            <a:avLst/>
          </a:prstGeom>
          <a:noFill/>
        </p:spPr>
        <p:txBody>
          <a:bodyPr wrap="none" rtlCol="0">
            <a:spAutoFit/>
          </a:bodyPr>
          <a:lstStyle/>
          <a:p>
            <a:r>
              <a:rPr lang="zh-TW" altLang="en-US" dirty="0"/>
              <a:t>資料來源：</a:t>
            </a:r>
            <a:r>
              <a:rPr lang="en-US" altLang="zh-TW" dirty="0"/>
              <a:t>https://zh.wikipedia.org/wiki/</a:t>
            </a:r>
            <a:r>
              <a:rPr lang="zh-TW" altLang="en-US" dirty="0"/>
              <a:t>家庭基站</a:t>
            </a:r>
            <a:endParaRPr lang="en-US" altLang="zh-TW" dirty="0"/>
          </a:p>
        </p:txBody>
      </p:sp>
    </p:spTree>
    <p:extLst>
      <p:ext uri="{BB962C8B-B14F-4D97-AF65-F5344CB8AC3E}">
        <p14:creationId xmlns:p14="http://schemas.microsoft.com/office/powerpoint/2010/main" val="30503478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6" presetClass="emph" presetSubtype="0" repeatCount="2000" fill="hold" nodeType="withEffect">
                                  <p:stCondLst>
                                    <p:cond delay="500"/>
                                  </p:stCondLst>
                                  <p:childTnLst>
                                    <p:animEffect transition="out" filter="fade">
                                      <p:cBhvr>
                                        <p:cTn id="9" dur="500" tmFilter="0, 0; .2, .5; .8, .5; 1, 0"/>
                                        <p:tgtEl>
                                          <p:spTgt spid="123"/>
                                        </p:tgtEl>
                                      </p:cBhvr>
                                    </p:animEffect>
                                    <p:animScale>
                                      <p:cBhvr>
                                        <p:cTn id="10" dur="250" autoRev="1" fill="hold"/>
                                        <p:tgtEl>
                                          <p:spTgt spid="123"/>
                                        </p:tgtEl>
                                      </p:cBhvr>
                                      <p:by x="105000" y="105000"/>
                                    </p:animScale>
                                  </p:childTnLst>
                                </p:cTn>
                              </p:par>
                              <p:par>
                                <p:cTn id="11" presetID="22" presetClass="entr" presetSubtype="8" fill="hold" nodeType="withEffect">
                                  <p:stCondLst>
                                    <p:cond delay="100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2" fill="hold" nodeType="withEffect">
                                  <p:stCondLst>
                                    <p:cond delay="1000"/>
                                  </p:stCondLst>
                                  <p:childTnLst>
                                    <p:set>
                                      <p:cBhvr>
                                        <p:cTn id="15" dur="1" fill="hold">
                                          <p:stCondLst>
                                            <p:cond delay="0"/>
                                          </p:stCondLst>
                                        </p:cTn>
                                        <p:tgtEl>
                                          <p:spTgt spid="67"/>
                                        </p:tgtEl>
                                        <p:attrNameLst>
                                          <p:attrName>style.visibility</p:attrName>
                                        </p:attrNameLst>
                                      </p:cBhvr>
                                      <p:to>
                                        <p:strVal val="visible"/>
                                      </p:to>
                                    </p:set>
                                    <p:animEffect transition="in" filter="wipe(right)">
                                      <p:cBhvr>
                                        <p:cTn id="16" dur="500"/>
                                        <p:tgtEl>
                                          <p:spTgt spid="6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nodeType="withEffect">
                                  <p:stCondLst>
                                    <p:cond delay="200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200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par>
                                <p:cTn id="29" presetID="10" presetClass="entr" presetSubtype="0" fill="hold" nodeType="withEffect">
                                  <p:stCondLst>
                                    <p:cond delay="250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nodeType="withEffect">
                                  <p:stCondLst>
                                    <p:cond delay="250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739579" cy="523220"/>
          </a:xfrm>
          <a:prstGeom prst="rect">
            <a:avLst/>
          </a:prstGeom>
        </p:spPr>
        <p:txBody>
          <a:bodyPr wrap="none">
            <a:spAutoFit/>
          </a:bodyPr>
          <a:lstStyle/>
          <a:p>
            <a:r>
              <a:rPr lang="en-US" altLang="zh-CN" sz="2800" dirty="0">
                <a:solidFill>
                  <a:schemeClr val="bg2">
                    <a:lumMod val="50000"/>
                  </a:schemeClr>
                </a:solidFill>
                <a:latin typeface="+mn-ea"/>
              </a:rPr>
              <a:t>Femtocell</a:t>
            </a:r>
          </a:p>
        </p:txBody>
      </p:sp>
      <p:pic>
        <p:nvPicPr>
          <p:cNvPr id="25" name="圖片 24" descr="C:\Users\Administrator\Desktop\640px-NodeB_HNB.svg.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4144" y="526089"/>
            <a:ext cx="10094964" cy="5734422"/>
          </a:xfrm>
          <a:prstGeom prst="rect">
            <a:avLst/>
          </a:prstGeom>
          <a:noFill/>
          <a:ln>
            <a:noFill/>
          </a:ln>
        </p:spPr>
      </p:pic>
      <p:sp>
        <p:nvSpPr>
          <p:cNvPr id="2" name="文字方塊 1"/>
          <p:cNvSpPr txBox="1"/>
          <p:nvPr/>
        </p:nvSpPr>
        <p:spPr>
          <a:xfrm>
            <a:off x="0" y="6211669"/>
            <a:ext cx="8926739" cy="646331"/>
          </a:xfrm>
          <a:prstGeom prst="rect">
            <a:avLst/>
          </a:prstGeom>
          <a:noFill/>
        </p:spPr>
        <p:txBody>
          <a:bodyPr wrap="none" rtlCol="0">
            <a:spAutoFit/>
          </a:bodyPr>
          <a:lstStyle/>
          <a:p>
            <a:r>
              <a:rPr lang="zh-TW" altLang="en-US" dirty="0"/>
              <a:t>資料來源：</a:t>
            </a:r>
            <a:r>
              <a:rPr lang="en-US" altLang="zh-TW" dirty="0"/>
              <a:t>https://zh.wikipedia.org/wiki/%E5%AE%B6%E5%BA%AD%E5%9F%BA%E7%AB%99</a:t>
            </a:r>
          </a:p>
          <a:p>
            <a:r>
              <a:rPr lang="en-US" altLang="zh-TW" dirty="0"/>
              <a:t>http://std-share.itri.org.tw/Content/Files/Share/Files/LTE</a:t>
            </a:r>
            <a:r>
              <a:rPr lang="zh-TW" altLang="en-US" dirty="0"/>
              <a:t>現況與發展報告</a:t>
            </a:r>
            <a:r>
              <a:rPr lang="en-US" altLang="zh-TW" dirty="0"/>
              <a:t>.pdf</a:t>
            </a:r>
            <a:r>
              <a:rPr lang="zh-TW" altLang="en-US" dirty="0"/>
              <a:t> </a:t>
            </a:r>
            <a:endParaRPr lang="en-US" altLang="zh-TW" b="1" dirty="0"/>
          </a:p>
        </p:txBody>
      </p:sp>
    </p:spTree>
    <p:extLst>
      <p:ext uri="{BB962C8B-B14F-4D97-AF65-F5344CB8AC3E}">
        <p14:creationId xmlns:p14="http://schemas.microsoft.com/office/powerpoint/2010/main" val="33674010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10800000">
            <a:off x="0" y="0"/>
            <a:ext cx="12192000" cy="2623930"/>
          </a:xfrm>
          <a:prstGeom prst="triangle">
            <a:avLst/>
          </a:prstGeom>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stretch>
              <a:fillRect t="-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sosceles Triangle 5_1"/>
          <p:cNvSpPr/>
          <p:nvPr/>
        </p:nvSpPr>
        <p:spPr>
          <a:xfrm rot="10800000">
            <a:off x="0" y="0"/>
            <a:ext cx="12192000" cy="2623930"/>
          </a:xfrm>
          <a:prstGeom prst="triangle">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926175" y="989730"/>
            <a:ext cx="4339650" cy="923330"/>
          </a:xfrm>
          <a:prstGeom prst="rect">
            <a:avLst/>
          </a:prstGeom>
          <a:noFill/>
        </p:spPr>
        <p:txBody>
          <a:bodyPr wrap="none" rtlCol="0">
            <a:spAutoFit/>
          </a:bodyPr>
          <a:lstStyle/>
          <a:p>
            <a:r>
              <a:rPr lang="en-US" altLang="zh-TW" sz="5400" dirty="0">
                <a:solidFill>
                  <a:schemeClr val="bg1">
                    <a:lumMod val="85000"/>
                  </a:schemeClr>
                </a:solidFill>
              </a:rPr>
              <a:t>【</a:t>
            </a:r>
            <a:r>
              <a:rPr lang="zh-TW" altLang="en-US" sz="5400" dirty="0">
                <a:solidFill>
                  <a:schemeClr val="bg1">
                    <a:lumMod val="85000"/>
                  </a:schemeClr>
                </a:solidFill>
              </a:rPr>
              <a:t>章節目錄</a:t>
            </a:r>
            <a:r>
              <a:rPr lang="en-US" altLang="zh-TW" sz="5400" dirty="0">
                <a:solidFill>
                  <a:schemeClr val="bg1">
                    <a:lumMod val="85000"/>
                  </a:schemeClr>
                </a:solidFill>
              </a:rPr>
              <a:t>】</a:t>
            </a:r>
            <a:endParaRPr lang="zh-CN" altLang="en-US" sz="5400" dirty="0">
              <a:solidFill>
                <a:schemeClr val="bg1">
                  <a:lumMod val="85000"/>
                </a:schemeClr>
              </a:solidFill>
            </a:endParaRPr>
          </a:p>
        </p:txBody>
      </p:sp>
      <p:cxnSp>
        <p:nvCxnSpPr>
          <p:cNvPr id="9" name="直接连接符 8"/>
          <p:cNvCxnSpPr/>
          <p:nvPr/>
        </p:nvCxnSpPr>
        <p:spPr>
          <a:xfrm>
            <a:off x="3200400" y="3216729"/>
            <a:ext cx="0" cy="2738526"/>
          </a:xfrm>
          <a:prstGeom prst="line">
            <a:avLst/>
          </a:prstGeom>
          <a:ln>
            <a:solidFill>
              <a:schemeClr val="accent1">
                <a:alpha val="17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27640" y="3408146"/>
            <a:ext cx="1980029" cy="523220"/>
          </a:xfrm>
          <a:prstGeom prst="rect">
            <a:avLst/>
          </a:prstGeom>
          <a:noFill/>
        </p:spPr>
        <p:txBody>
          <a:bodyPr wrap="none" rtlCol="0">
            <a:spAutoFit/>
          </a:bodyPr>
          <a:lstStyle/>
          <a:p>
            <a:r>
              <a:rPr lang="zh-TW" altLang="en-US" sz="2800" b="1" dirty="0">
                <a:solidFill>
                  <a:schemeClr val="bg1">
                    <a:lumMod val="50000"/>
                  </a:schemeClr>
                </a:solidFill>
                <a:latin typeface="+mn-ea"/>
              </a:rPr>
              <a:t>何謂小細胞</a:t>
            </a:r>
            <a:endParaRPr lang="zh-CN" altLang="en-US" sz="2800" b="1" dirty="0">
              <a:solidFill>
                <a:schemeClr val="bg1">
                  <a:lumMod val="50000"/>
                </a:schemeClr>
              </a:solidFill>
              <a:latin typeface="+mn-ea"/>
            </a:endParaRPr>
          </a:p>
        </p:txBody>
      </p:sp>
      <p:sp>
        <p:nvSpPr>
          <p:cNvPr id="11" name="矩形 10"/>
          <p:cNvSpPr/>
          <p:nvPr/>
        </p:nvSpPr>
        <p:spPr>
          <a:xfrm>
            <a:off x="827640" y="4302525"/>
            <a:ext cx="2307771" cy="800219"/>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zh-CN" altLang="en-US" b="1" dirty="0">
                <a:solidFill>
                  <a:schemeClr val="bg1">
                    <a:lumMod val="50000"/>
                  </a:schemeClr>
                </a:solidFill>
                <a:latin typeface="+mj-ea"/>
                <a:ea typeface="+mj-ea"/>
              </a:rPr>
              <a:t>定義與</a:t>
            </a:r>
            <a:r>
              <a:rPr lang="zh-CN" altLang="en-US" b="1" dirty="0" smtClean="0">
                <a:solidFill>
                  <a:schemeClr val="bg1">
                    <a:lumMod val="50000"/>
                  </a:schemeClr>
                </a:solidFill>
                <a:latin typeface="+mj-ea"/>
                <a:ea typeface="+mj-ea"/>
              </a:rPr>
              <a:t>原理</a:t>
            </a:r>
            <a:endParaRPr lang="en-US" altLang="zh-CN" b="1" dirty="0" smtClean="0">
              <a:solidFill>
                <a:schemeClr val="bg1">
                  <a:lumMod val="50000"/>
                </a:schemeClr>
              </a:solidFill>
              <a:latin typeface="+mj-ea"/>
              <a:ea typeface="+mj-ea"/>
            </a:endParaRPr>
          </a:p>
          <a:p>
            <a:pPr marL="285750" indent="-285750">
              <a:spcBef>
                <a:spcPts val="600"/>
              </a:spcBef>
              <a:spcAft>
                <a:spcPts val="600"/>
              </a:spcAft>
              <a:buFont typeface="Arial" panose="020B0604020202020204" pitchFamily="34" charset="0"/>
              <a:buChar char="•"/>
            </a:pPr>
            <a:r>
              <a:rPr lang="zh-CN" altLang="en-US" b="1" dirty="0">
                <a:solidFill>
                  <a:schemeClr val="bg1">
                    <a:lumMod val="50000"/>
                  </a:schemeClr>
                </a:solidFill>
                <a:latin typeface="+mj-ea"/>
                <a:ea typeface="+mj-ea"/>
              </a:rPr>
              <a:t>基地台</a:t>
            </a:r>
          </a:p>
        </p:txBody>
      </p:sp>
      <p:sp>
        <p:nvSpPr>
          <p:cNvPr id="13" name="文本框 12"/>
          <p:cNvSpPr txBox="1"/>
          <p:nvPr/>
        </p:nvSpPr>
        <p:spPr>
          <a:xfrm>
            <a:off x="3453900" y="3408146"/>
            <a:ext cx="2339102" cy="523220"/>
          </a:xfrm>
          <a:prstGeom prst="rect">
            <a:avLst/>
          </a:prstGeom>
          <a:noFill/>
        </p:spPr>
        <p:txBody>
          <a:bodyPr wrap="none" rtlCol="0">
            <a:spAutoFit/>
          </a:bodyPr>
          <a:lstStyle/>
          <a:p>
            <a:r>
              <a:rPr lang="zh-TW" altLang="en-US" sz="2800" b="1" dirty="0">
                <a:solidFill>
                  <a:schemeClr val="bg1">
                    <a:lumMod val="50000"/>
                  </a:schemeClr>
                </a:solidFill>
                <a:latin typeface="+mn-ea"/>
              </a:rPr>
              <a:t>小細胞的分類</a:t>
            </a:r>
            <a:endParaRPr lang="zh-CN" altLang="en-US" sz="2800" b="1" dirty="0">
              <a:solidFill>
                <a:schemeClr val="bg1">
                  <a:lumMod val="50000"/>
                </a:schemeClr>
              </a:solidFill>
              <a:latin typeface="+mn-ea"/>
            </a:endParaRPr>
          </a:p>
        </p:txBody>
      </p:sp>
      <p:sp>
        <p:nvSpPr>
          <p:cNvPr id="14" name="矩形 13"/>
          <p:cNvSpPr/>
          <p:nvPr/>
        </p:nvSpPr>
        <p:spPr>
          <a:xfrm>
            <a:off x="3458092" y="4293262"/>
            <a:ext cx="2307771" cy="1231106"/>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altLang="zh-CN" b="1" dirty="0" err="1" smtClean="0">
                <a:solidFill>
                  <a:schemeClr val="bg1">
                    <a:lumMod val="50000"/>
                  </a:schemeClr>
                </a:solidFill>
                <a:latin typeface="+mj-ea"/>
                <a:ea typeface="+mj-ea"/>
              </a:rPr>
              <a:t>Micro</a:t>
            </a:r>
            <a:r>
              <a:rPr lang="en-US" altLang="zh-TW" b="1" dirty="0" err="1" smtClean="0">
                <a:solidFill>
                  <a:schemeClr val="bg1">
                    <a:lumMod val="50000"/>
                  </a:schemeClr>
                </a:solidFill>
                <a:latin typeface="+mj-ea"/>
              </a:rPr>
              <a:t>Cell</a:t>
            </a:r>
            <a:endParaRPr lang="en-US" altLang="zh-CN" b="1" dirty="0" smtClean="0">
              <a:solidFill>
                <a:schemeClr val="bg1">
                  <a:lumMod val="50000"/>
                </a:schemeClr>
              </a:solidFill>
              <a:latin typeface="+mj-ea"/>
              <a:ea typeface="+mj-ea"/>
            </a:endParaRPr>
          </a:p>
          <a:p>
            <a:pPr marL="285750" indent="-285750">
              <a:spcBef>
                <a:spcPts val="600"/>
              </a:spcBef>
              <a:spcAft>
                <a:spcPts val="600"/>
              </a:spcAft>
              <a:buFont typeface="Arial" panose="020B0604020202020204" pitchFamily="34" charset="0"/>
              <a:buChar char="•"/>
            </a:pPr>
            <a:r>
              <a:rPr lang="en-US" altLang="zh-CN" b="1" dirty="0" err="1" smtClean="0">
                <a:solidFill>
                  <a:schemeClr val="bg1">
                    <a:lumMod val="50000"/>
                  </a:schemeClr>
                </a:solidFill>
                <a:latin typeface="+mj-ea"/>
                <a:ea typeface="+mj-ea"/>
              </a:rPr>
              <a:t>Pico</a:t>
            </a:r>
            <a:r>
              <a:rPr lang="en-US" altLang="zh-TW" b="1" dirty="0" err="1">
                <a:solidFill>
                  <a:schemeClr val="bg1">
                    <a:lumMod val="50000"/>
                  </a:schemeClr>
                </a:solidFill>
                <a:latin typeface="+mj-ea"/>
              </a:rPr>
              <a:t>Cell</a:t>
            </a:r>
            <a:endParaRPr lang="en-US" altLang="zh-CN" b="1" dirty="0" smtClean="0">
              <a:solidFill>
                <a:schemeClr val="bg1">
                  <a:lumMod val="50000"/>
                </a:schemeClr>
              </a:solidFill>
              <a:latin typeface="+mj-ea"/>
              <a:ea typeface="+mj-ea"/>
            </a:endParaRPr>
          </a:p>
          <a:p>
            <a:pPr marL="285750" indent="-285750">
              <a:spcBef>
                <a:spcPts val="600"/>
              </a:spcBef>
              <a:spcAft>
                <a:spcPts val="600"/>
              </a:spcAft>
              <a:buFont typeface="Arial" panose="020B0604020202020204" pitchFamily="34" charset="0"/>
              <a:buChar char="•"/>
            </a:pPr>
            <a:r>
              <a:rPr lang="en-US" altLang="zh-CN" b="1" dirty="0" err="1" smtClean="0">
                <a:solidFill>
                  <a:schemeClr val="bg1">
                    <a:lumMod val="50000"/>
                  </a:schemeClr>
                </a:solidFill>
                <a:latin typeface="+mj-ea"/>
                <a:ea typeface="+mj-ea"/>
              </a:rPr>
              <a:t>Femto</a:t>
            </a:r>
            <a:r>
              <a:rPr lang="en-US" altLang="zh-TW" b="1" dirty="0" err="1">
                <a:solidFill>
                  <a:schemeClr val="bg1">
                    <a:lumMod val="50000"/>
                  </a:schemeClr>
                </a:solidFill>
                <a:latin typeface="+mj-ea"/>
              </a:rPr>
              <a:t>Cell</a:t>
            </a:r>
            <a:endParaRPr lang="zh-CN" altLang="en-US" b="1" dirty="0">
              <a:solidFill>
                <a:schemeClr val="bg1">
                  <a:lumMod val="50000"/>
                </a:schemeClr>
              </a:solidFill>
              <a:latin typeface="+mj-ea"/>
              <a:ea typeface="+mj-ea"/>
            </a:endParaRPr>
          </a:p>
        </p:txBody>
      </p:sp>
      <p:sp>
        <p:nvSpPr>
          <p:cNvPr id="16" name="文本框 15"/>
          <p:cNvSpPr txBox="1"/>
          <p:nvPr/>
        </p:nvSpPr>
        <p:spPr>
          <a:xfrm>
            <a:off x="6323669" y="3408146"/>
            <a:ext cx="2339102" cy="523220"/>
          </a:xfrm>
          <a:prstGeom prst="rect">
            <a:avLst/>
          </a:prstGeom>
          <a:noFill/>
        </p:spPr>
        <p:txBody>
          <a:bodyPr wrap="none" rtlCol="0">
            <a:spAutoFit/>
          </a:bodyPr>
          <a:lstStyle/>
          <a:p>
            <a:r>
              <a:rPr lang="zh-TW" altLang="en-US" sz="2800" b="1" dirty="0">
                <a:solidFill>
                  <a:schemeClr val="bg1">
                    <a:lumMod val="50000"/>
                  </a:schemeClr>
                </a:solidFill>
                <a:latin typeface="+mn-ea"/>
              </a:rPr>
              <a:t>小細胞的應用</a:t>
            </a:r>
            <a:endParaRPr lang="zh-CN" altLang="en-US" sz="2800" b="1" dirty="0">
              <a:solidFill>
                <a:schemeClr val="bg1">
                  <a:lumMod val="50000"/>
                </a:schemeClr>
              </a:solidFill>
              <a:latin typeface="+mn-ea"/>
            </a:endParaRPr>
          </a:p>
        </p:txBody>
      </p:sp>
      <p:sp>
        <p:nvSpPr>
          <p:cNvPr id="17" name="矩形 16"/>
          <p:cNvSpPr/>
          <p:nvPr/>
        </p:nvSpPr>
        <p:spPr>
          <a:xfrm>
            <a:off x="6323669" y="4291790"/>
            <a:ext cx="2307771" cy="1231106"/>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zh-CN" altLang="en-US" b="1" dirty="0" smtClean="0">
                <a:solidFill>
                  <a:schemeClr val="bg1">
                    <a:lumMod val="50000"/>
                  </a:schemeClr>
                </a:solidFill>
                <a:latin typeface="+mj-ea"/>
                <a:ea typeface="+mj-ea"/>
              </a:rPr>
              <a:t>住宅區</a:t>
            </a:r>
            <a:endParaRPr lang="en-US" altLang="zh-CN" b="1" dirty="0" smtClean="0">
              <a:solidFill>
                <a:schemeClr val="bg1">
                  <a:lumMod val="50000"/>
                </a:schemeClr>
              </a:solidFill>
              <a:latin typeface="+mj-ea"/>
              <a:ea typeface="+mj-ea"/>
            </a:endParaRPr>
          </a:p>
          <a:p>
            <a:pPr marL="285750" indent="-285750">
              <a:spcBef>
                <a:spcPts val="600"/>
              </a:spcBef>
              <a:spcAft>
                <a:spcPts val="600"/>
              </a:spcAft>
              <a:buFont typeface="Arial" panose="020B0604020202020204" pitchFamily="34" charset="0"/>
              <a:buChar char="•"/>
            </a:pPr>
            <a:r>
              <a:rPr lang="zh-CN" altLang="en-US" b="1" dirty="0">
                <a:solidFill>
                  <a:schemeClr val="bg1">
                    <a:lumMod val="50000"/>
                  </a:schemeClr>
                </a:solidFill>
                <a:latin typeface="+mj-ea"/>
                <a:ea typeface="+mj-ea"/>
              </a:rPr>
              <a:t>企業</a:t>
            </a:r>
            <a:r>
              <a:rPr lang="zh-CN" altLang="en-US" b="1" dirty="0" smtClean="0">
                <a:solidFill>
                  <a:schemeClr val="bg1">
                    <a:lumMod val="50000"/>
                  </a:schemeClr>
                </a:solidFill>
                <a:latin typeface="+mj-ea"/>
                <a:ea typeface="+mj-ea"/>
              </a:rPr>
              <a:t>間</a:t>
            </a:r>
            <a:endParaRPr lang="en-US" altLang="zh-CN" b="1" dirty="0" smtClean="0">
              <a:solidFill>
                <a:schemeClr val="bg1">
                  <a:lumMod val="50000"/>
                </a:schemeClr>
              </a:solidFill>
              <a:latin typeface="+mj-ea"/>
              <a:ea typeface="+mj-ea"/>
            </a:endParaRPr>
          </a:p>
          <a:p>
            <a:pPr marL="285750" indent="-285750">
              <a:spcBef>
                <a:spcPts val="600"/>
              </a:spcBef>
              <a:spcAft>
                <a:spcPts val="600"/>
              </a:spcAft>
              <a:buFont typeface="Arial" panose="020B0604020202020204" pitchFamily="34" charset="0"/>
              <a:buChar char="•"/>
            </a:pPr>
            <a:r>
              <a:rPr lang="zh-CN" altLang="en-US" b="1" dirty="0">
                <a:solidFill>
                  <a:schemeClr val="bg1">
                    <a:lumMod val="50000"/>
                  </a:schemeClr>
                </a:solidFill>
                <a:latin typeface="+mj-ea"/>
                <a:ea typeface="+mj-ea"/>
              </a:rPr>
              <a:t>公共場域</a:t>
            </a:r>
          </a:p>
        </p:txBody>
      </p:sp>
      <p:sp>
        <p:nvSpPr>
          <p:cNvPr id="18" name="文本框 17"/>
          <p:cNvSpPr txBox="1"/>
          <p:nvPr/>
        </p:nvSpPr>
        <p:spPr>
          <a:xfrm>
            <a:off x="9232032" y="3408146"/>
            <a:ext cx="2339102" cy="523220"/>
          </a:xfrm>
          <a:prstGeom prst="rect">
            <a:avLst/>
          </a:prstGeom>
          <a:noFill/>
        </p:spPr>
        <p:txBody>
          <a:bodyPr wrap="none" rtlCol="0">
            <a:spAutoFit/>
          </a:bodyPr>
          <a:lstStyle/>
          <a:p>
            <a:r>
              <a:rPr lang="zh-TW" altLang="en-US" sz="2800" b="1" dirty="0">
                <a:solidFill>
                  <a:schemeClr val="bg1">
                    <a:lumMod val="50000"/>
                  </a:schemeClr>
                </a:solidFill>
                <a:latin typeface="+mn-ea"/>
              </a:rPr>
              <a:t>小細胞的討論</a:t>
            </a:r>
            <a:endParaRPr lang="zh-CN" altLang="en-US" sz="2800" b="1" dirty="0">
              <a:solidFill>
                <a:schemeClr val="bg1">
                  <a:lumMod val="50000"/>
                </a:schemeClr>
              </a:solidFill>
              <a:latin typeface="+mn-ea"/>
            </a:endParaRPr>
          </a:p>
        </p:txBody>
      </p:sp>
      <p:sp>
        <p:nvSpPr>
          <p:cNvPr id="19" name="矩形 18"/>
          <p:cNvSpPr/>
          <p:nvPr/>
        </p:nvSpPr>
        <p:spPr>
          <a:xfrm>
            <a:off x="9232031" y="4291790"/>
            <a:ext cx="2339103" cy="800219"/>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zh-TW" altLang="en-US" b="1" dirty="0">
                <a:solidFill>
                  <a:schemeClr val="bg1">
                    <a:lumMod val="50000"/>
                  </a:schemeClr>
                </a:solidFill>
                <a:latin typeface="+mj-ea"/>
                <a:ea typeface="+mj-ea"/>
              </a:rPr>
              <a:t>相互干擾問題</a:t>
            </a:r>
            <a:r>
              <a:rPr lang="en-US" altLang="zh-TW" b="1" dirty="0" smtClean="0">
                <a:solidFill>
                  <a:schemeClr val="bg1">
                    <a:lumMod val="50000"/>
                  </a:schemeClr>
                </a:solidFill>
                <a:latin typeface="+mj-ea"/>
                <a:ea typeface="+mj-ea"/>
              </a:rPr>
              <a:t>?</a:t>
            </a:r>
          </a:p>
          <a:p>
            <a:pPr marL="285750" indent="-285750">
              <a:spcBef>
                <a:spcPts val="600"/>
              </a:spcBef>
              <a:spcAft>
                <a:spcPts val="600"/>
              </a:spcAft>
              <a:buFont typeface="Arial" panose="020B0604020202020204" pitchFamily="34" charset="0"/>
              <a:buChar char="•"/>
            </a:pPr>
            <a:r>
              <a:rPr lang="zh-TW" altLang="en-US" b="1" dirty="0" smtClean="0">
                <a:solidFill>
                  <a:schemeClr val="bg1">
                    <a:lumMod val="50000"/>
                  </a:schemeClr>
                </a:solidFill>
                <a:latin typeface="+mj-ea"/>
                <a:ea typeface="+mj-ea"/>
              </a:rPr>
              <a:t>異質性網路</a:t>
            </a:r>
            <a:endParaRPr lang="en-US" altLang="zh-TW" b="1" dirty="0" smtClean="0">
              <a:solidFill>
                <a:schemeClr val="bg1">
                  <a:lumMod val="50000"/>
                </a:schemeClr>
              </a:solidFill>
              <a:latin typeface="+mj-ea"/>
              <a:ea typeface="+mj-ea"/>
            </a:endParaRPr>
          </a:p>
        </p:txBody>
      </p:sp>
      <p:cxnSp>
        <p:nvCxnSpPr>
          <p:cNvPr id="39" name="直接连接符 8"/>
          <p:cNvCxnSpPr/>
          <p:nvPr/>
        </p:nvCxnSpPr>
        <p:spPr>
          <a:xfrm>
            <a:off x="6012873" y="3216729"/>
            <a:ext cx="0" cy="2738526"/>
          </a:xfrm>
          <a:prstGeom prst="line">
            <a:avLst/>
          </a:prstGeom>
          <a:ln>
            <a:solidFill>
              <a:schemeClr val="accent1">
                <a:alpha val="17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8"/>
          <p:cNvCxnSpPr/>
          <p:nvPr/>
        </p:nvCxnSpPr>
        <p:spPr>
          <a:xfrm>
            <a:off x="8922327" y="3216729"/>
            <a:ext cx="0" cy="2738526"/>
          </a:xfrm>
          <a:prstGeom prst="line">
            <a:avLst/>
          </a:prstGeom>
          <a:ln>
            <a:solidFill>
              <a:schemeClr val="accent1">
                <a:alpha val="17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7718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nodeType="withEffect">
                                  <p:stCondLst>
                                    <p:cond delay="75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250"/>
                                        <p:tgtEl>
                                          <p:spTgt spid="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fltVal val="0.5"/>
                                          </p:val>
                                        </p:tav>
                                        <p:tav tm="100000">
                                          <p:val>
                                            <p:strVal val="#ppt_x"/>
                                          </p:val>
                                        </p:tav>
                                      </p:tavLst>
                                    </p:anim>
                                    <p:anim calcmode="lin" valueType="num">
                                      <p:cBhvr>
                                        <p:cTn id="26" dur="500" fill="hold"/>
                                        <p:tgtEl>
                                          <p:spTgt spid="10"/>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anim calcmode="lin" valueType="num">
                                      <p:cBhvr>
                                        <p:cTn id="32" dur="500" fill="hold"/>
                                        <p:tgtEl>
                                          <p:spTgt spid="13"/>
                                        </p:tgtEl>
                                        <p:attrNameLst>
                                          <p:attrName>ppt_x</p:attrName>
                                        </p:attrNameLst>
                                      </p:cBhvr>
                                      <p:tavLst>
                                        <p:tav tm="0">
                                          <p:val>
                                            <p:fltVal val="0.5"/>
                                          </p:val>
                                        </p:tav>
                                        <p:tav tm="100000">
                                          <p:val>
                                            <p:strVal val="#ppt_x"/>
                                          </p:val>
                                        </p:tav>
                                      </p:tavLst>
                                    </p:anim>
                                    <p:anim calcmode="lin" valueType="num">
                                      <p:cBhvr>
                                        <p:cTn id="33" dur="500" fill="hold"/>
                                        <p:tgtEl>
                                          <p:spTgt spid="13"/>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anim calcmode="lin" valueType="num">
                                      <p:cBhvr>
                                        <p:cTn id="39" dur="500" fill="hold"/>
                                        <p:tgtEl>
                                          <p:spTgt spid="16"/>
                                        </p:tgtEl>
                                        <p:attrNameLst>
                                          <p:attrName>ppt_x</p:attrName>
                                        </p:attrNameLst>
                                      </p:cBhvr>
                                      <p:tavLst>
                                        <p:tav tm="0">
                                          <p:val>
                                            <p:fltVal val="0.5"/>
                                          </p:val>
                                        </p:tav>
                                        <p:tav tm="100000">
                                          <p:val>
                                            <p:strVal val="#ppt_x"/>
                                          </p:val>
                                        </p:tav>
                                      </p:tavLst>
                                    </p:anim>
                                    <p:anim calcmode="lin" valueType="num">
                                      <p:cBhvr>
                                        <p:cTn id="40" dur="500" fill="hold"/>
                                        <p:tgtEl>
                                          <p:spTgt spid="16"/>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100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anim calcmode="lin" valueType="num">
                                      <p:cBhvr>
                                        <p:cTn id="46" dur="500" fill="hold"/>
                                        <p:tgtEl>
                                          <p:spTgt spid="18"/>
                                        </p:tgtEl>
                                        <p:attrNameLst>
                                          <p:attrName>ppt_x</p:attrName>
                                        </p:attrNameLst>
                                      </p:cBhvr>
                                      <p:tavLst>
                                        <p:tav tm="0">
                                          <p:val>
                                            <p:fltVal val="0.5"/>
                                          </p:val>
                                        </p:tav>
                                        <p:tav tm="100000">
                                          <p:val>
                                            <p:strVal val="#ppt_x"/>
                                          </p:val>
                                        </p:tav>
                                      </p:tavLst>
                                    </p:anim>
                                    <p:anim calcmode="lin" valueType="num">
                                      <p:cBhvr>
                                        <p:cTn id="47" dur="500" fill="hold"/>
                                        <p:tgtEl>
                                          <p:spTgt spid="18"/>
                                        </p:tgtEl>
                                        <p:attrNameLst>
                                          <p:attrName>ppt_y</p:attrName>
                                        </p:attrNameLst>
                                      </p:cBhvr>
                                      <p:tavLst>
                                        <p:tav tm="0">
                                          <p:val>
                                            <p:fltVal val="0.5"/>
                                          </p:val>
                                        </p:tav>
                                        <p:tav tm="100000">
                                          <p:val>
                                            <p:strVal val="#ppt_y"/>
                                          </p:val>
                                        </p:tav>
                                      </p:tavLst>
                                    </p:anim>
                                  </p:childTnLst>
                                </p:cTn>
                              </p:par>
                              <p:par>
                                <p:cTn id="48" presetID="22" presetClass="entr" presetSubtype="1" fill="hold" grpId="0" nodeType="withEffect">
                                  <p:stCondLst>
                                    <p:cond delay="1500"/>
                                  </p:stCondLst>
                                  <p:iterate type="lt">
                                    <p:tmPct val="5000"/>
                                  </p:iterate>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1500"/>
                                  </p:stCondLst>
                                  <p:iterate type="lt">
                                    <p:tmPct val="5000"/>
                                  </p:iterate>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par>
                                <p:cTn id="54" presetID="22" presetClass="entr" presetSubtype="1" fill="hold" grpId="0" nodeType="withEffect">
                                  <p:stCondLst>
                                    <p:cond delay="1500"/>
                                  </p:stCondLst>
                                  <p:iterate type="lt">
                                    <p:tmPct val="5000"/>
                                  </p:iterate>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par>
                                <p:cTn id="57" presetID="22" presetClass="entr" presetSubtype="1" fill="hold" grpId="0" nodeType="withEffect">
                                  <p:stCondLst>
                                    <p:cond delay="1500"/>
                                  </p:stCondLst>
                                  <p:iterate type="lt">
                                    <p:tmPct val="5000"/>
                                  </p:iterate>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par>
                                <p:cTn id="60" presetID="22" presetClass="entr" presetSubtype="1" fill="hold" nodeType="withEffect">
                                  <p:stCondLst>
                                    <p:cond delay="750"/>
                                  </p:stCondLst>
                                  <p:childTnLst>
                                    <p:set>
                                      <p:cBhvr>
                                        <p:cTn id="61" dur="1" fill="hold">
                                          <p:stCondLst>
                                            <p:cond delay="0"/>
                                          </p:stCondLst>
                                        </p:cTn>
                                        <p:tgtEl>
                                          <p:spTgt spid="39"/>
                                        </p:tgtEl>
                                        <p:attrNameLst>
                                          <p:attrName>style.visibility</p:attrName>
                                        </p:attrNameLst>
                                      </p:cBhvr>
                                      <p:to>
                                        <p:strVal val="visible"/>
                                      </p:to>
                                    </p:set>
                                    <p:animEffect transition="in" filter="wipe(up)">
                                      <p:cBhvr>
                                        <p:cTn id="62" dur="250"/>
                                        <p:tgtEl>
                                          <p:spTgt spid="39"/>
                                        </p:tgtEl>
                                      </p:cBhvr>
                                    </p:animEffect>
                                  </p:childTnLst>
                                </p:cTn>
                              </p:par>
                              <p:par>
                                <p:cTn id="63" presetID="22" presetClass="entr" presetSubtype="1" fill="hold" nodeType="withEffect">
                                  <p:stCondLst>
                                    <p:cond delay="750"/>
                                  </p:stCondLst>
                                  <p:childTnLst>
                                    <p:set>
                                      <p:cBhvr>
                                        <p:cTn id="64" dur="1" fill="hold">
                                          <p:stCondLst>
                                            <p:cond delay="0"/>
                                          </p:stCondLst>
                                        </p:cTn>
                                        <p:tgtEl>
                                          <p:spTgt spid="40"/>
                                        </p:tgtEl>
                                        <p:attrNameLst>
                                          <p:attrName>style.visibility</p:attrName>
                                        </p:attrNameLst>
                                      </p:cBhvr>
                                      <p:to>
                                        <p:strVal val="visible"/>
                                      </p:to>
                                    </p:set>
                                    <p:animEffect transition="in" filter="wipe(up)">
                                      <p:cBhvr>
                                        <p:cTn id="65"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p:bldP spid="10" grpId="0"/>
      <p:bldP spid="11" grpId="0"/>
      <p:bldP spid="13" grpId="0"/>
      <p:bldP spid="14" grpId="0"/>
      <p:bldP spid="16"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739579" cy="523220"/>
          </a:xfrm>
          <a:prstGeom prst="rect">
            <a:avLst/>
          </a:prstGeom>
        </p:spPr>
        <p:txBody>
          <a:bodyPr wrap="none">
            <a:spAutoFit/>
          </a:bodyPr>
          <a:lstStyle/>
          <a:p>
            <a:r>
              <a:rPr lang="en-US" altLang="zh-CN" sz="2800" dirty="0">
                <a:solidFill>
                  <a:schemeClr val="bg2">
                    <a:lumMod val="50000"/>
                  </a:schemeClr>
                </a:solidFill>
                <a:latin typeface="+mn-ea"/>
              </a:rPr>
              <a:t>Femtocell</a:t>
            </a:r>
            <a:endParaRPr lang="zh-CN" altLang="en-US" sz="2800" dirty="0">
              <a:solidFill>
                <a:schemeClr val="bg2">
                  <a:lumMod val="50000"/>
                </a:schemeClr>
              </a:solidFill>
              <a:latin typeface="+mn-ea"/>
            </a:endParaRPr>
          </a:p>
        </p:txBody>
      </p:sp>
      <p:pic>
        <p:nvPicPr>
          <p:cNvPr id="37" name="圖片 3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161" y="914400"/>
            <a:ext cx="11284957" cy="5540188"/>
          </a:xfrm>
          <a:prstGeom prst="rect">
            <a:avLst/>
          </a:prstGeom>
          <a:noFill/>
          <a:ln>
            <a:noFill/>
          </a:ln>
        </p:spPr>
      </p:pic>
      <p:sp>
        <p:nvSpPr>
          <p:cNvPr id="5" name="文字方塊 4"/>
          <p:cNvSpPr txBox="1"/>
          <p:nvPr/>
        </p:nvSpPr>
        <p:spPr>
          <a:xfrm>
            <a:off x="0" y="6454588"/>
            <a:ext cx="3528338" cy="369332"/>
          </a:xfrm>
          <a:prstGeom prst="rect">
            <a:avLst/>
          </a:prstGeom>
          <a:noFill/>
        </p:spPr>
        <p:txBody>
          <a:bodyPr wrap="none" rtlCol="0">
            <a:spAutoFit/>
          </a:bodyPr>
          <a:lstStyle/>
          <a:p>
            <a:r>
              <a:rPr lang="zh-TW" altLang="en-US" dirty="0"/>
              <a:t>資料來源 </a:t>
            </a:r>
            <a:r>
              <a:rPr lang="en-US" altLang="zh-TW" dirty="0"/>
              <a:t>:</a:t>
            </a:r>
            <a:r>
              <a:rPr lang="zh-TW" altLang="en-US" dirty="0"/>
              <a:t> </a:t>
            </a:r>
            <a:r>
              <a:rPr lang="en-US" altLang="zh-TW" dirty="0" smtClean="0"/>
              <a:t>www.smallcellforum.org</a:t>
            </a:r>
            <a:endParaRPr lang="zh-TW" altLang="en-US" dirty="0"/>
          </a:p>
        </p:txBody>
      </p:sp>
    </p:spTree>
    <p:extLst>
      <p:ext uri="{BB962C8B-B14F-4D97-AF65-F5344CB8AC3E}">
        <p14:creationId xmlns:p14="http://schemas.microsoft.com/office/powerpoint/2010/main" val="19844572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393330" cy="523220"/>
          </a:xfrm>
          <a:prstGeom prst="rect">
            <a:avLst/>
          </a:prstGeom>
        </p:spPr>
        <p:txBody>
          <a:bodyPr wrap="none">
            <a:spAutoFit/>
          </a:bodyPr>
          <a:lstStyle/>
          <a:p>
            <a:r>
              <a:rPr lang="en-US" altLang="zh-TW" sz="2800" dirty="0" err="1">
                <a:solidFill>
                  <a:schemeClr val="bg2">
                    <a:lumMod val="50000"/>
                  </a:schemeClr>
                </a:solidFill>
                <a:latin typeface="+mn-ea"/>
              </a:rPr>
              <a:t>Picocell</a:t>
            </a:r>
            <a:endParaRPr lang="zh-CN" altLang="en-US" sz="2800" dirty="0">
              <a:solidFill>
                <a:schemeClr val="bg2">
                  <a:lumMod val="50000"/>
                </a:schemeClr>
              </a:solidFill>
              <a:latin typeface="+mn-ea"/>
            </a:endParaRPr>
          </a:p>
        </p:txBody>
      </p:sp>
      <p:sp>
        <p:nvSpPr>
          <p:cNvPr id="2" name="文字方塊 1"/>
          <p:cNvSpPr txBox="1"/>
          <p:nvPr/>
        </p:nvSpPr>
        <p:spPr>
          <a:xfrm>
            <a:off x="288758" y="1631577"/>
            <a:ext cx="11455007" cy="1815882"/>
          </a:xfrm>
          <a:prstGeom prst="rect">
            <a:avLst/>
          </a:prstGeom>
          <a:noFill/>
        </p:spPr>
        <p:txBody>
          <a:bodyPr wrap="square" rtlCol="0">
            <a:spAutoFit/>
          </a:bodyPr>
          <a:lstStyle/>
          <a:p>
            <a:r>
              <a:rPr lang="zh-TW" altLang="en-US" sz="2800" b="1" dirty="0" smtClean="0">
                <a:latin typeface="新細明體" panose="02020500000000000000" pitchFamily="18" charset="-120"/>
                <a:ea typeface="新細明體" panose="02020500000000000000" pitchFamily="18" charset="-120"/>
              </a:rPr>
              <a:t>˙</a:t>
            </a:r>
            <a:r>
              <a:rPr lang="zh-TW" altLang="en-US" sz="2800" b="1" dirty="0">
                <a:latin typeface="新細明體" panose="02020500000000000000" pitchFamily="18" charset="-120"/>
                <a:ea typeface="新細明體" panose="02020500000000000000" pitchFamily="18" charset="-120"/>
              </a:rPr>
              <a:t>微型基地台</a:t>
            </a:r>
            <a:endParaRPr lang="en-US" altLang="zh-TW" sz="2800" b="1" dirty="0">
              <a:latin typeface="新細明體" panose="02020500000000000000" pitchFamily="18" charset="-120"/>
              <a:ea typeface="新細明體" panose="02020500000000000000" pitchFamily="18" charset="-120"/>
            </a:endParaRPr>
          </a:p>
          <a:p>
            <a:endParaRPr lang="en-US" altLang="zh-TW" sz="2800" b="1" dirty="0" smtClean="0">
              <a:latin typeface="新細明體" panose="02020500000000000000" pitchFamily="18" charset="-120"/>
              <a:ea typeface="新細明體" panose="02020500000000000000" pitchFamily="18" charset="-120"/>
            </a:endParaRPr>
          </a:p>
          <a:p>
            <a:r>
              <a:rPr lang="zh-TW" altLang="en-US" sz="2800" b="1" dirty="0" smtClean="0">
                <a:latin typeface="新細明體" panose="02020500000000000000" pitchFamily="18" charset="-120"/>
                <a:ea typeface="新細明體" panose="02020500000000000000" pitchFamily="18" charset="-120"/>
              </a:rPr>
              <a:t>˙通常用於室內區域、室外信號不良或是區域內電話密集的情況，如火車站或是體育館等等。</a:t>
            </a:r>
            <a:endParaRPr lang="zh-TW" altLang="en-US" sz="2800" b="1" dirty="0">
              <a:latin typeface="新細明體" panose="02020500000000000000" pitchFamily="18" charset="-120"/>
              <a:ea typeface="新細明體" panose="02020500000000000000" pitchFamily="18" charset="-120"/>
            </a:endParaRPr>
          </a:p>
        </p:txBody>
      </p:sp>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2465" y="3103469"/>
            <a:ext cx="2404782" cy="3583125"/>
          </a:xfrm>
          <a:prstGeom prst="rect">
            <a:avLst/>
          </a:prstGeom>
        </p:spPr>
      </p:pic>
      <p:sp>
        <p:nvSpPr>
          <p:cNvPr id="5" name="文字方塊 4"/>
          <p:cNvSpPr txBox="1"/>
          <p:nvPr/>
        </p:nvSpPr>
        <p:spPr>
          <a:xfrm>
            <a:off x="0" y="6488668"/>
            <a:ext cx="4736938" cy="369332"/>
          </a:xfrm>
          <a:prstGeom prst="rect">
            <a:avLst/>
          </a:prstGeom>
          <a:noFill/>
        </p:spPr>
        <p:txBody>
          <a:bodyPr wrap="none" rtlCol="0">
            <a:spAutoFit/>
          </a:bodyPr>
          <a:lstStyle/>
          <a:p>
            <a:r>
              <a:rPr lang="zh-TW" altLang="en-US" dirty="0" smtClean="0"/>
              <a:t>資料來源 </a:t>
            </a:r>
            <a:r>
              <a:rPr lang="en-US" altLang="zh-TW" dirty="0" smtClean="0"/>
              <a:t>:</a:t>
            </a:r>
            <a:r>
              <a:rPr lang="zh-TW" altLang="en-US" dirty="0" smtClean="0"/>
              <a:t> </a:t>
            </a:r>
            <a:r>
              <a:rPr lang="en-US" altLang="zh-TW" dirty="0"/>
              <a:t>https://</a:t>
            </a:r>
            <a:r>
              <a:rPr lang="en-US" altLang="zh-TW" dirty="0" smtClean="0"/>
              <a:t>en.wikipedia.org/wiki/Picocell</a:t>
            </a:r>
            <a:endParaRPr lang="zh-TW" altLang="en-US" dirty="0"/>
          </a:p>
        </p:txBody>
      </p:sp>
    </p:spTree>
    <p:extLst>
      <p:ext uri="{BB962C8B-B14F-4D97-AF65-F5344CB8AC3E}">
        <p14:creationId xmlns:p14="http://schemas.microsoft.com/office/powerpoint/2010/main" val="6643360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393330" cy="523220"/>
          </a:xfrm>
          <a:prstGeom prst="rect">
            <a:avLst/>
          </a:prstGeom>
        </p:spPr>
        <p:txBody>
          <a:bodyPr wrap="none">
            <a:spAutoFit/>
          </a:bodyPr>
          <a:lstStyle/>
          <a:p>
            <a:r>
              <a:rPr lang="en-US" altLang="zh-TW" sz="2800" dirty="0" err="1">
                <a:solidFill>
                  <a:schemeClr val="bg2">
                    <a:lumMod val="50000"/>
                  </a:schemeClr>
                </a:solidFill>
                <a:latin typeface="+mn-ea"/>
              </a:rPr>
              <a:t>Picocell</a:t>
            </a:r>
            <a:endParaRPr lang="zh-CN" altLang="en-US" sz="2800" dirty="0">
              <a:solidFill>
                <a:schemeClr val="bg2">
                  <a:lumMod val="50000"/>
                </a:schemeClr>
              </a:solidFill>
              <a:latin typeface="+mn-ea"/>
            </a:endParaRPr>
          </a:p>
        </p:txBody>
      </p:sp>
      <p:sp>
        <p:nvSpPr>
          <p:cNvPr id="47" name="內容版面配置區 2"/>
          <p:cNvSpPr txBox="1">
            <a:spLocks/>
          </p:cNvSpPr>
          <p:nvPr/>
        </p:nvSpPr>
        <p:spPr>
          <a:xfrm>
            <a:off x="369161" y="1305491"/>
            <a:ext cx="11069804" cy="31969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1800"/>
              </a:spcBef>
            </a:pPr>
            <a:r>
              <a:rPr lang="zh-TW" altLang="zh-TW" b="1" dirty="0">
                <a:latin typeface="新細明體" panose="02020500000000000000" pitchFamily="18" charset="-120"/>
                <a:ea typeface="新細明體" panose="02020500000000000000" pitchFamily="18" charset="-120"/>
              </a:rPr>
              <a:t>覆蓋範圍</a:t>
            </a:r>
            <a:r>
              <a:rPr lang="en-US" altLang="zh-TW" b="1" dirty="0">
                <a:latin typeface="新細明體" panose="02020500000000000000" pitchFamily="18" charset="-120"/>
                <a:ea typeface="新細明體" panose="02020500000000000000" pitchFamily="18" charset="-120"/>
              </a:rPr>
              <a:t>200</a:t>
            </a:r>
            <a:r>
              <a:rPr lang="zh-TW" altLang="en-US" b="1" dirty="0">
                <a:latin typeface="新細明體" panose="02020500000000000000" pitchFamily="18" charset="-120"/>
                <a:ea typeface="新細明體" panose="02020500000000000000" pitchFamily="18" charset="-120"/>
              </a:rPr>
              <a:t>公尺</a:t>
            </a:r>
            <a:r>
              <a:rPr lang="zh-TW" altLang="zh-TW" b="1" dirty="0">
                <a:latin typeface="新細明體" panose="02020500000000000000" pitchFamily="18" charset="-120"/>
                <a:ea typeface="新細明體" panose="02020500000000000000" pitchFamily="18" charset="-120"/>
              </a:rPr>
              <a:t>以內</a:t>
            </a:r>
            <a:endParaRPr lang="en-US" altLang="zh-TW" b="1" dirty="0">
              <a:latin typeface="新細明體" panose="02020500000000000000" pitchFamily="18" charset="-120"/>
              <a:ea typeface="新細明體" panose="02020500000000000000" pitchFamily="18" charset="-120"/>
            </a:endParaRPr>
          </a:p>
          <a:p>
            <a:pPr marL="0">
              <a:spcBef>
                <a:spcPts val="1800"/>
              </a:spcBef>
            </a:pPr>
            <a:r>
              <a:rPr lang="zh-TW" altLang="zh-TW" b="1" dirty="0">
                <a:latin typeface="新細明體" panose="02020500000000000000" pitchFamily="18" charset="-120"/>
                <a:ea typeface="新細明體" panose="02020500000000000000" pitchFamily="18" charset="-120"/>
              </a:rPr>
              <a:t>一般覆蓋範圍較小的，如在建築（寫字樓，商場，火車站，證券交易所等）。</a:t>
            </a:r>
            <a:endParaRPr lang="en-US" altLang="zh-TW" b="1" dirty="0">
              <a:latin typeface="新細明體" panose="02020500000000000000" pitchFamily="18" charset="-120"/>
              <a:ea typeface="新細明體" panose="02020500000000000000" pitchFamily="18" charset="-120"/>
            </a:endParaRPr>
          </a:p>
          <a:p>
            <a:pPr marL="0">
              <a:spcBef>
                <a:spcPts val="1800"/>
              </a:spcBef>
            </a:pPr>
            <a:r>
              <a:rPr lang="zh-TW" altLang="en-US" b="1" dirty="0">
                <a:latin typeface="新細明體" panose="02020500000000000000" pitchFamily="18" charset="-120"/>
                <a:ea typeface="新細明體" panose="02020500000000000000" pitchFamily="18" charset="-120"/>
              </a:rPr>
              <a:t>透</a:t>
            </a:r>
            <a:r>
              <a:rPr lang="zh-TW" altLang="zh-TW" b="1" dirty="0">
                <a:latin typeface="新細明體" panose="02020500000000000000" pitchFamily="18" charset="-120"/>
                <a:ea typeface="新細明體" panose="02020500000000000000" pitchFamily="18" charset="-120"/>
              </a:rPr>
              <a:t>過</a:t>
            </a:r>
            <a:r>
              <a:rPr lang="zh-TW" altLang="en-US" b="1" dirty="0">
                <a:latin typeface="新細明體" panose="02020500000000000000" pitchFamily="18" charset="-120"/>
                <a:ea typeface="新細明體" panose="02020500000000000000" pitchFamily="18" charset="-120"/>
              </a:rPr>
              <a:t>異質</a:t>
            </a:r>
            <a:r>
              <a:rPr lang="zh-TW" altLang="zh-TW" b="1" dirty="0">
                <a:latin typeface="新細明體" panose="02020500000000000000" pitchFamily="18" charset="-120"/>
                <a:ea typeface="新細明體" panose="02020500000000000000" pitchFamily="18" charset="-120"/>
              </a:rPr>
              <a:t>網絡的整合可</a:t>
            </a:r>
            <a:r>
              <a:rPr lang="zh-TW" altLang="en-US" b="1" dirty="0">
                <a:latin typeface="新細明體" panose="02020500000000000000" pitchFamily="18" charset="-120"/>
                <a:ea typeface="新細明體" panose="02020500000000000000" pitchFamily="18" charset="-120"/>
              </a:rPr>
              <a:t>以有用的</a:t>
            </a:r>
            <a:r>
              <a:rPr lang="zh-TW" altLang="zh-TW" b="1" dirty="0">
                <a:latin typeface="新細明體" panose="02020500000000000000" pitchFamily="18" charset="-120"/>
                <a:ea typeface="新細明體" panose="02020500000000000000" pitchFamily="18" charset="-120"/>
              </a:rPr>
              <a:t>在無縫越區切換和增加的移動數據容量。</a:t>
            </a:r>
            <a:endParaRPr lang="en-US" altLang="zh-TW" b="1" dirty="0">
              <a:latin typeface="新細明體" panose="02020500000000000000" pitchFamily="18" charset="-120"/>
              <a:ea typeface="新細明體" panose="02020500000000000000" pitchFamily="18" charset="-120"/>
            </a:endParaRPr>
          </a:p>
          <a:p>
            <a:endParaRPr lang="zh-TW" altLang="zh-TW" dirty="0" smtClean="0"/>
          </a:p>
          <a:p>
            <a:endParaRPr lang="zh-TW" altLang="en-US" dirty="0"/>
          </a:p>
        </p:txBody>
      </p:sp>
      <p:pic>
        <p:nvPicPr>
          <p:cNvPr id="64" name="圖片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98" y="3937903"/>
            <a:ext cx="8030489" cy="2579491"/>
          </a:xfrm>
          <a:prstGeom prst="rect">
            <a:avLst/>
          </a:prstGeom>
        </p:spPr>
      </p:pic>
    </p:spTree>
    <p:extLst>
      <p:ext uri="{BB962C8B-B14F-4D97-AF65-F5344CB8AC3E}">
        <p14:creationId xmlns:p14="http://schemas.microsoft.com/office/powerpoint/2010/main" val="40353099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24484" cy="523220"/>
          </a:xfrm>
          <a:prstGeom prst="rect">
            <a:avLst/>
          </a:prstGeom>
        </p:spPr>
        <p:txBody>
          <a:bodyPr wrap="none">
            <a:spAutoFit/>
          </a:bodyPr>
          <a:lstStyle/>
          <a:p>
            <a:r>
              <a:rPr lang="en-US" altLang="zh-TW" sz="2800" dirty="0" smtClean="0">
                <a:solidFill>
                  <a:schemeClr val="bg2">
                    <a:lumMod val="50000"/>
                  </a:schemeClr>
                </a:solidFill>
                <a:latin typeface="+mn-ea"/>
              </a:rPr>
              <a:t>Microcell</a:t>
            </a:r>
            <a:endParaRPr lang="zh-CN" altLang="en-US" sz="2800" dirty="0">
              <a:solidFill>
                <a:schemeClr val="bg2">
                  <a:lumMod val="50000"/>
                </a:schemeClr>
              </a:solidFill>
              <a:latin typeface="+mn-ea"/>
            </a:endParaRPr>
          </a:p>
        </p:txBody>
      </p:sp>
      <p:sp>
        <p:nvSpPr>
          <p:cNvPr id="55" name="內容版面配置區 2"/>
          <p:cNvSpPr txBox="1">
            <a:spLocks/>
          </p:cNvSpPr>
          <p:nvPr/>
        </p:nvSpPr>
        <p:spPr>
          <a:xfrm>
            <a:off x="369161" y="1196788"/>
            <a:ext cx="11482180"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1800"/>
              </a:spcBef>
            </a:pPr>
            <a:r>
              <a:rPr lang="zh-TW" altLang="zh-TW" b="1" dirty="0">
                <a:latin typeface="新細明體" panose="02020500000000000000" pitchFamily="18" charset="-120"/>
                <a:ea typeface="新細明體" panose="02020500000000000000" pitchFamily="18" charset="-120"/>
              </a:rPr>
              <a:t>由一個低功率蜂窩基站</a:t>
            </a:r>
            <a:r>
              <a:rPr lang="en-US" altLang="zh-TW" b="1" dirty="0">
                <a:latin typeface="新細明體" panose="02020500000000000000" pitchFamily="18" charset="-120"/>
                <a:ea typeface="新細明體" panose="02020500000000000000" pitchFamily="18" charset="-120"/>
              </a:rPr>
              <a:t>(</a:t>
            </a:r>
            <a:r>
              <a:rPr lang="zh-TW" altLang="zh-TW" b="1" dirty="0">
                <a:latin typeface="新細明體" panose="02020500000000000000" pitchFamily="18" charset="-120"/>
                <a:ea typeface="新細明體" panose="02020500000000000000" pitchFamily="18" charset="-120"/>
              </a:rPr>
              <a:t>塔</a:t>
            </a:r>
            <a:r>
              <a:rPr lang="en-US" altLang="zh-TW" b="1" dirty="0">
                <a:latin typeface="新細明體" panose="02020500000000000000" pitchFamily="18" charset="-120"/>
                <a:ea typeface="新細明體" panose="02020500000000000000" pitchFamily="18" charset="-120"/>
              </a:rPr>
              <a:t>)</a:t>
            </a:r>
            <a:r>
              <a:rPr lang="zh-TW" altLang="zh-TW" b="1" dirty="0">
                <a:latin typeface="新細明體" panose="02020500000000000000" pitchFamily="18" charset="-120"/>
                <a:ea typeface="新細明體" panose="02020500000000000000" pitchFamily="18" charset="-120"/>
              </a:rPr>
              <a:t>，</a:t>
            </a:r>
            <a:r>
              <a:rPr lang="zh-TW" altLang="en-US" b="1" dirty="0">
                <a:latin typeface="新細明體" panose="02020500000000000000" pitchFamily="18" charset="-120"/>
                <a:ea typeface="新細明體" panose="02020500000000000000" pitchFamily="18" charset="-120"/>
              </a:rPr>
              <a:t>在</a:t>
            </a:r>
            <a:r>
              <a:rPr lang="zh-TW" altLang="zh-TW" b="1" dirty="0">
                <a:latin typeface="新細明體" panose="02020500000000000000" pitchFamily="18" charset="-120"/>
                <a:ea typeface="新細明體" panose="02020500000000000000" pitchFamily="18" charset="-120"/>
              </a:rPr>
              <a:t>有限覆蓋面積</a:t>
            </a:r>
            <a:r>
              <a:rPr lang="zh-TW" altLang="en-US" b="1" dirty="0">
                <a:latin typeface="新細明體" panose="02020500000000000000" pitchFamily="18" charset="-120"/>
                <a:ea typeface="新細明體" panose="02020500000000000000" pitchFamily="18" charset="-120"/>
              </a:rPr>
              <a:t>提供行動</a:t>
            </a:r>
            <a:r>
              <a:rPr lang="zh-TW" altLang="zh-TW" b="1" dirty="0">
                <a:latin typeface="新細明體" panose="02020500000000000000" pitchFamily="18" charset="-120"/>
                <a:ea typeface="新細明體" panose="02020500000000000000" pitchFamily="18" charset="-120"/>
              </a:rPr>
              <a:t>電話網絡的服務</a:t>
            </a:r>
            <a:r>
              <a:rPr lang="zh-TW" altLang="zh-TW" b="1" dirty="0" smtClean="0">
                <a:latin typeface="新細明體" panose="02020500000000000000" pitchFamily="18" charset="-120"/>
                <a:ea typeface="新細明體" panose="02020500000000000000" pitchFamily="18" charset="-120"/>
              </a:rPr>
              <a:t>，</a:t>
            </a:r>
            <a:r>
              <a:rPr lang="en-US" altLang="zh-TW" b="1" dirty="0" smtClean="0">
                <a:latin typeface="新細明體" panose="02020500000000000000" pitchFamily="18" charset="-120"/>
                <a:ea typeface="新細明體" panose="02020500000000000000" pitchFamily="18" charset="-120"/>
              </a:rPr>
              <a:t> </a:t>
            </a:r>
            <a:r>
              <a:rPr lang="zh-TW" altLang="zh-TW" b="1" dirty="0" smtClean="0">
                <a:latin typeface="新細明體" panose="02020500000000000000" pitchFamily="18" charset="-120"/>
                <a:ea typeface="新細明體" panose="02020500000000000000" pitchFamily="18" charset="-120"/>
              </a:rPr>
              <a:t>如</a:t>
            </a:r>
            <a:r>
              <a:rPr lang="zh-TW" altLang="zh-TW" b="1" dirty="0">
                <a:latin typeface="新細明體" panose="02020500000000000000" pitchFamily="18" charset="-120"/>
                <a:ea typeface="新細明體" panose="02020500000000000000" pitchFamily="18" charset="-120"/>
              </a:rPr>
              <a:t>商場，酒店，或交通樞紐。</a:t>
            </a:r>
            <a:endParaRPr lang="en-US" altLang="zh-TW" b="1" dirty="0">
              <a:latin typeface="新細明體" panose="02020500000000000000" pitchFamily="18" charset="-120"/>
              <a:ea typeface="新細明體" panose="02020500000000000000" pitchFamily="18" charset="-120"/>
            </a:endParaRPr>
          </a:p>
          <a:p>
            <a:pPr marL="0">
              <a:spcBef>
                <a:spcPts val="1800"/>
              </a:spcBef>
            </a:pPr>
            <a:r>
              <a:rPr lang="zh-TW" altLang="zh-TW" b="1" dirty="0">
                <a:latin typeface="新細明體" panose="02020500000000000000" pitchFamily="18" charset="-120"/>
                <a:ea typeface="新細明體" panose="02020500000000000000" pitchFamily="18" charset="-120"/>
              </a:rPr>
              <a:t>使用功率</a:t>
            </a:r>
            <a:r>
              <a:rPr lang="zh-TW" altLang="en-US" b="1" dirty="0">
                <a:latin typeface="新細明體" panose="02020500000000000000" pitchFamily="18" charset="-120"/>
                <a:ea typeface="新細明體" panose="02020500000000000000" pitchFamily="18" charset="-120"/>
              </a:rPr>
              <a:t>來</a:t>
            </a:r>
            <a:r>
              <a:rPr lang="zh-TW" altLang="zh-TW" b="1" dirty="0">
                <a:latin typeface="新細明體" panose="02020500000000000000" pitchFamily="18" charset="-120"/>
                <a:ea typeface="新細明體" panose="02020500000000000000" pitchFamily="18" charset="-120"/>
              </a:rPr>
              <a:t>控制來限制其覆蓋區域的半徑。</a:t>
            </a:r>
            <a:endParaRPr lang="en-US" altLang="zh-TW" b="1" dirty="0">
              <a:latin typeface="新細明體" panose="02020500000000000000" pitchFamily="18" charset="-120"/>
              <a:ea typeface="新細明體" panose="02020500000000000000" pitchFamily="18" charset="-120"/>
            </a:endParaRPr>
          </a:p>
          <a:p>
            <a:pPr marL="0">
              <a:spcBef>
                <a:spcPts val="1800"/>
              </a:spcBef>
            </a:pPr>
            <a:r>
              <a:rPr lang="zh-TW" altLang="zh-TW" b="1" dirty="0">
                <a:latin typeface="新細明體" panose="02020500000000000000" pitchFamily="18" charset="-120"/>
                <a:ea typeface="新細明體" panose="02020500000000000000" pitchFamily="18" charset="-120"/>
              </a:rPr>
              <a:t>通常</a:t>
            </a:r>
            <a:r>
              <a:rPr lang="zh-TW" altLang="zh-TW" b="1" dirty="0" smtClean="0">
                <a:latin typeface="新細明體" panose="02020500000000000000" pitchFamily="18" charset="-120"/>
                <a:ea typeface="新細明體" panose="02020500000000000000" pitchFamily="18" charset="-120"/>
              </a:rPr>
              <a:t>比</a:t>
            </a:r>
            <a:r>
              <a:rPr lang="en-US" altLang="zh-TW" b="1" dirty="0" smtClean="0">
                <a:latin typeface="新細明體" panose="02020500000000000000" pitchFamily="18" charset="-120"/>
                <a:ea typeface="新細明體" panose="02020500000000000000" pitchFamily="18" charset="-120"/>
              </a:rPr>
              <a:t> </a:t>
            </a:r>
            <a:r>
              <a:rPr lang="en-US" altLang="zh-TW" b="1" dirty="0" err="1" smtClean="0">
                <a:latin typeface="新細明體" panose="02020500000000000000" pitchFamily="18" charset="-120"/>
                <a:ea typeface="新細明體" panose="02020500000000000000" pitchFamily="18" charset="-120"/>
              </a:rPr>
              <a:t>Picocell</a:t>
            </a:r>
            <a:r>
              <a:rPr lang="zh-TW" altLang="zh-TW" b="1" dirty="0">
                <a:latin typeface="新細明體" panose="02020500000000000000" pitchFamily="18" charset="-120"/>
                <a:ea typeface="新細明體" panose="02020500000000000000" pitchFamily="18" charset="-120"/>
              </a:rPr>
              <a:t>較大，但</a:t>
            </a:r>
            <a:r>
              <a:rPr lang="zh-TW" altLang="en-US" b="1" dirty="0" smtClean="0">
                <a:latin typeface="新細明體" panose="02020500000000000000" pitchFamily="18" charset="-120"/>
                <a:ea typeface="新細明體" panose="02020500000000000000" pitchFamily="18" charset="-120"/>
              </a:rPr>
              <a:t>與 </a:t>
            </a:r>
            <a:r>
              <a:rPr lang="en-US" altLang="zh-TW" b="1" dirty="0" err="1" smtClean="0">
                <a:latin typeface="新細明體" panose="02020500000000000000" pitchFamily="18" charset="-120"/>
                <a:ea typeface="新細明體" panose="02020500000000000000" pitchFamily="18" charset="-120"/>
              </a:rPr>
              <a:t>Picocell</a:t>
            </a:r>
            <a:r>
              <a:rPr lang="zh-TW" altLang="zh-TW" b="1" dirty="0">
                <a:latin typeface="新細明體" panose="02020500000000000000" pitchFamily="18" charset="-120"/>
                <a:ea typeface="新細明體" panose="02020500000000000000" pitchFamily="18" charset="-120"/>
              </a:rPr>
              <a:t>區別並不是很清楚。</a:t>
            </a:r>
            <a:endParaRPr lang="en-US" altLang="zh-TW" b="1" dirty="0">
              <a:latin typeface="新細明體" panose="02020500000000000000" pitchFamily="18" charset="-120"/>
              <a:ea typeface="新細明體" panose="02020500000000000000" pitchFamily="18" charset="-120"/>
            </a:endParaRPr>
          </a:p>
          <a:p>
            <a:pPr marL="0">
              <a:spcBef>
                <a:spcPts val="1800"/>
              </a:spcBef>
            </a:pPr>
            <a:r>
              <a:rPr lang="zh-TW" altLang="zh-TW" b="1" dirty="0">
                <a:latin typeface="新細明體" panose="02020500000000000000" pitchFamily="18" charset="-120"/>
                <a:ea typeface="新細明體" panose="02020500000000000000" pitchFamily="18" charset="-120"/>
              </a:rPr>
              <a:t>通常覆蓋</a:t>
            </a:r>
            <a:r>
              <a:rPr lang="zh-TW" altLang="zh-TW" b="1" dirty="0" smtClean="0">
                <a:latin typeface="新細明體" panose="02020500000000000000" pitchFamily="18" charset="-120"/>
                <a:ea typeface="新細明體" panose="02020500000000000000" pitchFamily="18" charset="-120"/>
              </a:rPr>
              <a:t>範圍</a:t>
            </a:r>
            <a:r>
              <a:rPr lang="en-US" altLang="zh-TW" b="1" dirty="0" smtClean="0">
                <a:latin typeface="新細明體" panose="02020500000000000000" pitchFamily="18" charset="-120"/>
                <a:ea typeface="新細明體" panose="02020500000000000000" pitchFamily="18" charset="-120"/>
              </a:rPr>
              <a:t> 2</a:t>
            </a:r>
            <a:r>
              <a:rPr lang="zh-TW" altLang="zh-TW" b="1" dirty="0">
                <a:latin typeface="新細明體" panose="02020500000000000000" pitchFamily="18" charset="-120"/>
                <a:ea typeface="新細明體" panose="02020500000000000000" pitchFamily="18" charset="-120"/>
              </a:rPr>
              <a:t>公里以內</a:t>
            </a:r>
            <a:r>
              <a:rPr lang="zh-TW" altLang="en-US" b="1" dirty="0">
                <a:latin typeface="新細明體" panose="02020500000000000000" pitchFamily="18" charset="-120"/>
                <a:ea typeface="新細明體" panose="02020500000000000000" pitchFamily="18" charset="-120"/>
              </a:rPr>
              <a:t>。</a:t>
            </a: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951" y="2114775"/>
            <a:ext cx="2588390" cy="4743225"/>
          </a:xfrm>
          <a:prstGeom prst="rect">
            <a:avLst/>
          </a:prstGeom>
        </p:spPr>
      </p:pic>
      <p:sp>
        <p:nvSpPr>
          <p:cNvPr id="2" name="文字方塊 1"/>
          <p:cNvSpPr txBox="1"/>
          <p:nvPr/>
        </p:nvSpPr>
        <p:spPr>
          <a:xfrm>
            <a:off x="0" y="6409854"/>
            <a:ext cx="4893391" cy="369332"/>
          </a:xfrm>
          <a:prstGeom prst="rect">
            <a:avLst/>
          </a:prstGeom>
          <a:noFill/>
        </p:spPr>
        <p:txBody>
          <a:bodyPr wrap="none" rtlCol="0">
            <a:spAutoFit/>
          </a:bodyPr>
          <a:lstStyle/>
          <a:p>
            <a:r>
              <a:rPr lang="zh-TW" altLang="en-US" dirty="0" smtClean="0"/>
              <a:t>資料來源 </a:t>
            </a:r>
            <a:r>
              <a:rPr lang="en-US" altLang="zh-TW" dirty="0" smtClean="0"/>
              <a:t>:</a:t>
            </a:r>
            <a:r>
              <a:rPr lang="zh-TW" altLang="en-US" dirty="0" smtClean="0"/>
              <a:t> </a:t>
            </a:r>
            <a:r>
              <a:rPr lang="en-US" altLang="zh-TW" dirty="0"/>
              <a:t>https://</a:t>
            </a:r>
            <a:r>
              <a:rPr lang="en-US" altLang="zh-TW" dirty="0" smtClean="0"/>
              <a:t>en.wikipedia.org/wiki/Microcell</a:t>
            </a:r>
            <a:endParaRPr lang="en-US" altLang="zh-TW" dirty="0"/>
          </a:p>
        </p:txBody>
      </p:sp>
    </p:spTree>
    <p:extLst>
      <p:ext uri="{BB962C8B-B14F-4D97-AF65-F5344CB8AC3E}">
        <p14:creationId xmlns:p14="http://schemas.microsoft.com/office/powerpoint/2010/main" val="32646950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736694" cy="523220"/>
          </a:xfrm>
          <a:prstGeom prst="rect">
            <a:avLst/>
          </a:prstGeom>
        </p:spPr>
        <p:txBody>
          <a:bodyPr wrap="none">
            <a:spAutoFit/>
          </a:bodyPr>
          <a:lstStyle/>
          <a:p>
            <a:r>
              <a:rPr lang="en-US" altLang="zh-CN" sz="2800" dirty="0" err="1" smtClean="0">
                <a:latin typeface="+mn-ea"/>
              </a:rPr>
              <a:t>Macrocell</a:t>
            </a:r>
            <a:endParaRPr lang="zh-CN" altLang="en-US" sz="2800" dirty="0">
              <a:latin typeface="+mn-ea"/>
            </a:endParaRPr>
          </a:p>
        </p:txBody>
      </p:sp>
      <p:sp>
        <p:nvSpPr>
          <p:cNvPr id="5" name="任意多边形 4"/>
          <p:cNvSpPr/>
          <p:nvPr/>
        </p:nvSpPr>
        <p:spPr>
          <a:xfrm>
            <a:off x="17318" y="3515809"/>
            <a:ext cx="12157363" cy="2182253"/>
          </a:xfrm>
          <a:custGeom>
            <a:avLst/>
            <a:gdLst>
              <a:gd name="connsiteX0" fmla="*/ 0 w 9170126"/>
              <a:gd name="connsiteY0" fmla="*/ 26126 h 1711235"/>
              <a:gd name="connsiteX1" fmla="*/ 3213463 w 9170126"/>
              <a:gd name="connsiteY1" fmla="*/ 1711235 h 1711235"/>
              <a:gd name="connsiteX2" fmla="*/ 7994469 w 9170126"/>
              <a:gd name="connsiteY2" fmla="*/ 326572 h 1711235"/>
              <a:gd name="connsiteX3" fmla="*/ 9170126 w 9170126"/>
              <a:gd name="connsiteY3" fmla="*/ 0 h 1711235"/>
              <a:gd name="connsiteX0" fmla="*/ 0 w 9170126"/>
              <a:gd name="connsiteY0" fmla="*/ 26126 h 1712821"/>
              <a:gd name="connsiteX1" fmla="*/ 3213463 w 9170126"/>
              <a:gd name="connsiteY1" fmla="*/ 1711235 h 1712821"/>
              <a:gd name="connsiteX2" fmla="*/ 7994469 w 9170126"/>
              <a:gd name="connsiteY2" fmla="*/ 326572 h 1712821"/>
              <a:gd name="connsiteX3" fmla="*/ 9170126 w 9170126"/>
              <a:gd name="connsiteY3" fmla="*/ 0 h 1712821"/>
              <a:gd name="connsiteX0" fmla="*/ 0 w 9170126"/>
              <a:gd name="connsiteY0" fmla="*/ 26126 h 1712821"/>
              <a:gd name="connsiteX1" fmla="*/ 3213463 w 9170126"/>
              <a:gd name="connsiteY1" fmla="*/ 1711235 h 1712821"/>
              <a:gd name="connsiteX2" fmla="*/ 7994469 w 9170126"/>
              <a:gd name="connsiteY2" fmla="*/ 326572 h 1712821"/>
              <a:gd name="connsiteX3" fmla="*/ 9170126 w 9170126"/>
              <a:gd name="connsiteY3" fmla="*/ 0 h 1712821"/>
              <a:gd name="connsiteX0" fmla="*/ 0 w 9170126"/>
              <a:gd name="connsiteY0" fmla="*/ 26126 h 1711869"/>
              <a:gd name="connsiteX1" fmla="*/ 3213463 w 9170126"/>
              <a:gd name="connsiteY1" fmla="*/ 1711235 h 1711869"/>
              <a:gd name="connsiteX2" fmla="*/ 7067006 w 9170126"/>
              <a:gd name="connsiteY2" fmla="*/ 222069 h 1711869"/>
              <a:gd name="connsiteX3" fmla="*/ 9170126 w 9170126"/>
              <a:gd name="connsiteY3" fmla="*/ 0 h 1711869"/>
              <a:gd name="connsiteX0" fmla="*/ 0 w 9170126"/>
              <a:gd name="connsiteY0" fmla="*/ 26126 h 1711779"/>
              <a:gd name="connsiteX1" fmla="*/ 3213463 w 9170126"/>
              <a:gd name="connsiteY1" fmla="*/ 1711235 h 1711779"/>
              <a:gd name="connsiteX2" fmla="*/ 7067006 w 9170126"/>
              <a:gd name="connsiteY2" fmla="*/ 222069 h 1711779"/>
              <a:gd name="connsiteX3" fmla="*/ 9170126 w 9170126"/>
              <a:gd name="connsiteY3" fmla="*/ 0 h 1711779"/>
              <a:gd name="connsiteX0" fmla="*/ 0 w 9170126"/>
              <a:gd name="connsiteY0" fmla="*/ 26126 h 1711882"/>
              <a:gd name="connsiteX1" fmla="*/ 3213463 w 9170126"/>
              <a:gd name="connsiteY1" fmla="*/ 1711235 h 1711882"/>
              <a:gd name="connsiteX2" fmla="*/ 7067006 w 9170126"/>
              <a:gd name="connsiteY2" fmla="*/ 222069 h 1711882"/>
              <a:gd name="connsiteX3" fmla="*/ 9170126 w 9170126"/>
              <a:gd name="connsiteY3" fmla="*/ 0 h 1711882"/>
              <a:gd name="connsiteX0" fmla="*/ 0 w 9170126"/>
              <a:gd name="connsiteY0" fmla="*/ 26126 h 1711882"/>
              <a:gd name="connsiteX1" fmla="*/ 3213463 w 9170126"/>
              <a:gd name="connsiteY1" fmla="*/ 1711235 h 1711882"/>
              <a:gd name="connsiteX2" fmla="*/ 7223760 w 9170126"/>
              <a:gd name="connsiteY2" fmla="*/ 222069 h 1711882"/>
              <a:gd name="connsiteX3" fmla="*/ 9170126 w 9170126"/>
              <a:gd name="connsiteY3" fmla="*/ 0 h 1711882"/>
              <a:gd name="connsiteX0" fmla="*/ 0 w 9170126"/>
              <a:gd name="connsiteY0" fmla="*/ 26126 h 1711882"/>
              <a:gd name="connsiteX1" fmla="*/ 3213463 w 9170126"/>
              <a:gd name="connsiteY1" fmla="*/ 1711235 h 1711882"/>
              <a:gd name="connsiteX2" fmla="*/ 7223760 w 9170126"/>
              <a:gd name="connsiteY2" fmla="*/ 222069 h 1711882"/>
              <a:gd name="connsiteX3" fmla="*/ 9170126 w 9170126"/>
              <a:gd name="connsiteY3" fmla="*/ 0 h 1711882"/>
              <a:gd name="connsiteX0" fmla="*/ 0 w 9170126"/>
              <a:gd name="connsiteY0" fmla="*/ 26126 h 1607414"/>
              <a:gd name="connsiteX1" fmla="*/ 3396343 w 9170126"/>
              <a:gd name="connsiteY1" fmla="*/ 1606732 h 1607414"/>
              <a:gd name="connsiteX2" fmla="*/ 7223760 w 9170126"/>
              <a:gd name="connsiteY2" fmla="*/ 222069 h 1607414"/>
              <a:gd name="connsiteX3" fmla="*/ 9170126 w 9170126"/>
              <a:gd name="connsiteY3" fmla="*/ 0 h 1607414"/>
              <a:gd name="connsiteX0" fmla="*/ 0 w 9170126"/>
              <a:gd name="connsiteY0" fmla="*/ 82588 h 1663876"/>
              <a:gd name="connsiteX1" fmla="*/ 3396343 w 9170126"/>
              <a:gd name="connsiteY1" fmla="*/ 1663194 h 1663876"/>
              <a:gd name="connsiteX2" fmla="*/ 7223760 w 9170126"/>
              <a:gd name="connsiteY2" fmla="*/ 278531 h 1663876"/>
              <a:gd name="connsiteX3" fmla="*/ 9170126 w 9170126"/>
              <a:gd name="connsiteY3" fmla="*/ 56462 h 1663876"/>
              <a:gd name="connsiteX0" fmla="*/ 0 w 9170126"/>
              <a:gd name="connsiteY0" fmla="*/ 45999 h 1634659"/>
              <a:gd name="connsiteX1" fmla="*/ 3396343 w 9170126"/>
              <a:gd name="connsiteY1" fmla="*/ 1626605 h 1634659"/>
              <a:gd name="connsiteX2" fmla="*/ 6505303 w 9170126"/>
              <a:gd name="connsiteY2" fmla="*/ 633828 h 1634659"/>
              <a:gd name="connsiteX3" fmla="*/ 9170126 w 9170126"/>
              <a:gd name="connsiteY3" fmla="*/ 19873 h 1634659"/>
              <a:gd name="connsiteX0" fmla="*/ 0 w 9170126"/>
              <a:gd name="connsiteY0" fmla="*/ 55214 h 1646042"/>
              <a:gd name="connsiteX1" fmla="*/ 3396343 w 9170126"/>
              <a:gd name="connsiteY1" fmla="*/ 1635820 h 1646042"/>
              <a:gd name="connsiteX2" fmla="*/ 6505303 w 9170126"/>
              <a:gd name="connsiteY2" fmla="*/ 643043 h 1646042"/>
              <a:gd name="connsiteX3" fmla="*/ 9170126 w 9170126"/>
              <a:gd name="connsiteY3" fmla="*/ 29088 h 1646042"/>
            </a:gdLst>
            <a:ahLst/>
            <a:cxnLst>
              <a:cxn ang="0">
                <a:pos x="connsiteX0" y="connsiteY0"/>
              </a:cxn>
              <a:cxn ang="0">
                <a:pos x="connsiteX1" y="connsiteY1"/>
              </a:cxn>
              <a:cxn ang="0">
                <a:pos x="connsiteX2" y="connsiteY2"/>
              </a:cxn>
              <a:cxn ang="0">
                <a:pos x="connsiteX3" y="connsiteY3"/>
              </a:cxn>
            </a:cxnLst>
            <a:rect l="l" t="t" r="r" b="b"/>
            <a:pathLst>
              <a:path w="9170126" h="1646042">
                <a:moveTo>
                  <a:pt x="0" y="55214"/>
                </a:moveTo>
                <a:cubicBezTo>
                  <a:pt x="875211" y="969614"/>
                  <a:pt x="2312126" y="1537849"/>
                  <a:pt x="3396343" y="1635820"/>
                </a:cubicBezTo>
                <a:cubicBezTo>
                  <a:pt x="4480560" y="1733792"/>
                  <a:pt x="5634446" y="1106775"/>
                  <a:pt x="6505303" y="643043"/>
                </a:cubicBezTo>
                <a:cubicBezTo>
                  <a:pt x="7376160" y="179311"/>
                  <a:pt x="8508275" y="-92832"/>
                  <a:pt x="9170126" y="29088"/>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6" name="任意多边形 5"/>
          <p:cNvSpPr/>
          <p:nvPr/>
        </p:nvSpPr>
        <p:spPr>
          <a:xfrm>
            <a:off x="34638" y="1919324"/>
            <a:ext cx="12157362" cy="4051351"/>
          </a:xfrm>
          <a:custGeom>
            <a:avLst/>
            <a:gdLst>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 fmla="*/ 0 w 9157063"/>
              <a:gd name="connsiteY0" fmla="*/ 259961 h 3225230"/>
              <a:gd name="connsiteX1" fmla="*/ 2286000 w 9157063"/>
              <a:gd name="connsiteY1" fmla="*/ 129332 h 3225230"/>
              <a:gd name="connsiteX2" fmla="*/ 5329646 w 9157063"/>
              <a:gd name="connsiteY2" fmla="*/ 2284704 h 3225230"/>
              <a:gd name="connsiteX3" fmla="*/ 9157063 w 9157063"/>
              <a:gd name="connsiteY3" fmla="*/ 3225230 h 3225230"/>
              <a:gd name="connsiteX0" fmla="*/ 0 w 9157063"/>
              <a:gd name="connsiteY0" fmla="*/ 259961 h 3225230"/>
              <a:gd name="connsiteX1" fmla="*/ 2286000 w 9157063"/>
              <a:gd name="connsiteY1" fmla="*/ 129332 h 3225230"/>
              <a:gd name="connsiteX2" fmla="*/ 5329646 w 9157063"/>
              <a:gd name="connsiteY2" fmla="*/ 2284704 h 3225230"/>
              <a:gd name="connsiteX3" fmla="*/ 9157063 w 9157063"/>
              <a:gd name="connsiteY3" fmla="*/ 3225230 h 3225230"/>
              <a:gd name="connsiteX0" fmla="*/ 0 w 9157063"/>
              <a:gd name="connsiteY0" fmla="*/ 259961 h 3227547"/>
              <a:gd name="connsiteX1" fmla="*/ 2286000 w 9157063"/>
              <a:gd name="connsiteY1" fmla="*/ 129332 h 3227547"/>
              <a:gd name="connsiteX2" fmla="*/ 5329646 w 9157063"/>
              <a:gd name="connsiteY2" fmla="*/ 2284704 h 3227547"/>
              <a:gd name="connsiteX3" fmla="*/ 9157063 w 9157063"/>
              <a:gd name="connsiteY3" fmla="*/ 3225230 h 3227547"/>
              <a:gd name="connsiteX0" fmla="*/ 0 w 9157063"/>
              <a:gd name="connsiteY0" fmla="*/ 141919 h 3109392"/>
              <a:gd name="connsiteX1" fmla="*/ 2756263 w 9157063"/>
              <a:gd name="connsiteY1" fmla="*/ 168045 h 3109392"/>
              <a:gd name="connsiteX2" fmla="*/ 5329646 w 9157063"/>
              <a:gd name="connsiteY2" fmla="*/ 2166662 h 3109392"/>
              <a:gd name="connsiteX3" fmla="*/ 9157063 w 9157063"/>
              <a:gd name="connsiteY3" fmla="*/ 3107188 h 3109392"/>
              <a:gd name="connsiteX0" fmla="*/ 0 w 9157063"/>
              <a:gd name="connsiteY0" fmla="*/ 189830 h 3157303"/>
              <a:gd name="connsiteX1" fmla="*/ 2756263 w 9157063"/>
              <a:gd name="connsiteY1" fmla="*/ 215956 h 3157303"/>
              <a:gd name="connsiteX2" fmla="*/ 5329646 w 9157063"/>
              <a:gd name="connsiteY2" fmla="*/ 2214573 h 3157303"/>
              <a:gd name="connsiteX3" fmla="*/ 9157063 w 9157063"/>
              <a:gd name="connsiteY3" fmla="*/ 3155099 h 3157303"/>
              <a:gd name="connsiteX0" fmla="*/ 0 w 9104811"/>
              <a:gd name="connsiteY0" fmla="*/ 391083 h 3045048"/>
              <a:gd name="connsiteX1" fmla="*/ 2704011 w 9104811"/>
              <a:gd name="connsiteY1" fmla="*/ 103701 h 3045048"/>
              <a:gd name="connsiteX2" fmla="*/ 5277394 w 9104811"/>
              <a:gd name="connsiteY2" fmla="*/ 2102318 h 3045048"/>
              <a:gd name="connsiteX3" fmla="*/ 9104811 w 9104811"/>
              <a:gd name="connsiteY3" fmla="*/ 3042844 h 3045048"/>
              <a:gd name="connsiteX0" fmla="*/ 0 w 9170125"/>
              <a:gd name="connsiteY0" fmla="*/ 401085 h 3041987"/>
              <a:gd name="connsiteX1" fmla="*/ 2769325 w 9170125"/>
              <a:gd name="connsiteY1" fmla="*/ 100640 h 3041987"/>
              <a:gd name="connsiteX2" fmla="*/ 5342708 w 9170125"/>
              <a:gd name="connsiteY2" fmla="*/ 2099257 h 3041987"/>
              <a:gd name="connsiteX3" fmla="*/ 9170125 w 9170125"/>
              <a:gd name="connsiteY3" fmla="*/ 3039783 h 3041987"/>
              <a:gd name="connsiteX0" fmla="*/ 0 w 9170125"/>
              <a:gd name="connsiteY0" fmla="*/ 401085 h 3041987"/>
              <a:gd name="connsiteX1" fmla="*/ 2677885 w 9170125"/>
              <a:gd name="connsiteY1" fmla="*/ 100640 h 3041987"/>
              <a:gd name="connsiteX2" fmla="*/ 5342708 w 9170125"/>
              <a:gd name="connsiteY2" fmla="*/ 2099257 h 3041987"/>
              <a:gd name="connsiteX3" fmla="*/ 9170125 w 9170125"/>
              <a:gd name="connsiteY3" fmla="*/ 3039783 h 3041987"/>
              <a:gd name="connsiteX0" fmla="*/ 0 w 9170125"/>
              <a:gd name="connsiteY0" fmla="*/ 468432 h 3109334"/>
              <a:gd name="connsiteX1" fmla="*/ 2677885 w 9170125"/>
              <a:gd name="connsiteY1" fmla="*/ 167987 h 3109334"/>
              <a:gd name="connsiteX2" fmla="*/ 5342708 w 9170125"/>
              <a:gd name="connsiteY2" fmla="*/ 2166604 h 3109334"/>
              <a:gd name="connsiteX3" fmla="*/ 9170125 w 9170125"/>
              <a:gd name="connsiteY3" fmla="*/ 3107130 h 3109334"/>
              <a:gd name="connsiteX0" fmla="*/ 0 w 9170125"/>
              <a:gd name="connsiteY0" fmla="*/ 406629 h 3047531"/>
              <a:gd name="connsiteX1" fmla="*/ 2677885 w 9170125"/>
              <a:gd name="connsiteY1" fmla="*/ 106184 h 3047531"/>
              <a:gd name="connsiteX2" fmla="*/ 5342708 w 9170125"/>
              <a:gd name="connsiteY2" fmla="*/ 2104801 h 3047531"/>
              <a:gd name="connsiteX3" fmla="*/ 9170125 w 9170125"/>
              <a:gd name="connsiteY3" fmla="*/ 3045327 h 3047531"/>
              <a:gd name="connsiteX0" fmla="*/ 0 w 9170125"/>
              <a:gd name="connsiteY0" fmla="*/ 414045 h 3056100"/>
              <a:gd name="connsiteX1" fmla="*/ 2677885 w 9170125"/>
              <a:gd name="connsiteY1" fmla="*/ 113600 h 3056100"/>
              <a:gd name="connsiteX2" fmla="*/ 5564777 w 9170125"/>
              <a:gd name="connsiteY2" fmla="*/ 2295097 h 3056100"/>
              <a:gd name="connsiteX3" fmla="*/ 9170125 w 9170125"/>
              <a:gd name="connsiteY3" fmla="*/ 3052743 h 3056100"/>
              <a:gd name="connsiteX0" fmla="*/ 0 w 9170125"/>
              <a:gd name="connsiteY0" fmla="*/ 414045 h 3061846"/>
              <a:gd name="connsiteX1" fmla="*/ 2677885 w 9170125"/>
              <a:gd name="connsiteY1" fmla="*/ 113600 h 3061846"/>
              <a:gd name="connsiteX2" fmla="*/ 5564777 w 9170125"/>
              <a:gd name="connsiteY2" fmla="*/ 2295097 h 3061846"/>
              <a:gd name="connsiteX3" fmla="*/ 9170125 w 9170125"/>
              <a:gd name="connsiteY3" fmla="*/ 3052743 h 3061846"/>
              <a:gd name="connsiteX0" fmla="*/ 0 w 9170125"/>
              <a:gd name="connsiteY0" fmla="*/ 410334 h 3055876"/>
              <a:gd name="connsiteX1" fmla="*/ 2677885 w 9170125"/>
              <a:gd name="connsiteY1" fmla="*/ 109889 h 3055876"/>
              <a:gd name="connsiteX2" fmla="*/ 5747657 w 9170125"/>
              <a:gd name="connsiteY2" fmla="*/ 2239135 h 3055876"/>
              <a:gd name="connsiteX3" fmla="*/ 9170125 w 9170125"/>
              <a:gd name="connsiteY3" fmla="*/ 3049032 h 3055876"/>
            </a:gdLst>
            <a:ahLst/>
            <a:cxnLst>
              <a:cxn ang="0">
                <a:pos x="connsiteX0" y="connsiteY0"/>
              </a:cxn>
              <a:cxn ang="0">
                <a:pos x="connsiteX1" y="connsiteY1"/>
              </a:cxn>
              <a:cxn ang="0">
                <a:pos x="connsiteX2" y="connsiteY2"/>
              </a:cxn>
              <a:cxn ang="0">
                <a:pos x="connsiteX3" y="connsiteY3"/>
              </a:cxn>
            </a:cxnLst>
            <a:rect l="l" t="t" r="r" b="b"/>
            <a:pathLst>
              <a:path w="9170125" h="3055876">
                <a:moveTo>
                  <a:pt x="0" y="410334"/>
                </a:moveTo>
                <a:cubicBezTo>
                  <a:pt x="500742" y="210037"/>
                  <a:pt x="1719942" y="-194911"/>
                  <a:pt x="2677885" y="109889"/>
                </a:cubicBezTo>
                <a:cubicBezTo>
                  <a:pt x="3635828" y="414689"/>
                  <a:pt x="4116977" y="1501084"/>
                  <a:pt x="5747657" y="2239135"/>
                </a:cubicBezTo>
                <a:cubicBezTo>
                  <a:pt x="7378337" y="2977186"/>
                  <a:pt x="8181701" y="3088220"/>
                  <a:pt x="9170125" y="304903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7" name="任意多边形 6"/>
          <p:cNvSpPr/>
          <p:nvPr/>
        </p:nvSpPr>
        <p:spPr>
          <a:xfrm>
            <a:off x="0" y="2154011"/>
            <a:ext cx="12157363" cy="2820452"/>
          </a:xfrm>
          <a:custGeom>
            <a:avLst/>
            <a:gdLst>
              <a:gd name="connsiteX0" fmla="*/ 0 w 9170126"/>
              <a:gd name="connsiteY0" fmla="*/ 2011680 h 2011680"/>
              <a:gd name="connsiteX1" fmla="*/ 3187337 w 9170126"/>
              <a:gd name="connsiteY1" fmla="*/ 78377 h 2011680"/>
              <a:gd name="connsiteX2" fmla="*/ 6544492 w 9170126"/>
              <a:gd name="connsiteY2" fmla="*/ 0 h 2011680"/>
              <a:gd name="connsiteX3" fmla="*/ 9170126 w 9170126"/>
              <a:gd name="connsiteY3" fmla="*/ 757645 h 2011680"/>
              <a:gd name="connsiteX0" fmla="*/ 0 w 9170126"/>
              <a:gd name="connsiteY0" fmla="*/ 2141544 h 2141544"/>
              <a:gd name="connsiteX1" fmla="*/ 3187337 w 9170126"/>
              <a:gd name="connsiteY1" fmla="*/ 208241 h 2141544"/>
              <a:gd name="connsiteX2" fmla="*/ 6544492 w 9170126"/>
              <a:gd name="connsiteY2" fmla="*/ 129864 h 2141544"/>
              <a:gd name="connsiteX3" fmla="*/ 9170126 w 9170126"/>
              <a:gd name="connsiteY3" fmla="*/ 887509 h 2141544"/>
              <a:gd name="connsiteX0" fmla="*/ 0 w 9170126"/>
              <a:gd name="connsiteY0" fmla="*/ 2141544 h 2141544"/>
              <a:gd name="connsiteX1" fmla="*/ 3187337 w 9170126"/>
              <a:gd name="connsiteY1" fmla="*/ 208241 h 2141544"/>
              <a:gd name="connsiteX2" fmla="*/ 6544492 w 9170126"/>
              <a:gd name="connsiteY2" fmla="*/ 129864 h 2141544"/>
              <a:gd name="connsiteX3" fmla="*/ 9170126 w 9170126"/>
              <a:gd name="connsiteY3" fmla="*/ 887509 h 2141544"/>
              <a:gd name="connsiteX0" fmla="*/ 0 w 9170126"/>
              <a:gd name="connsiteY0" fmla="*/ 2141544 h 2141544"/>
              <a:gd name="connsiteX1" fmla="*/ 3187337 w 9170126"/>
              <a:gd name="connsiteY1" fmla="*/ 208241 h 2141544"/>
              <a:gd name="connsiteX2" fmla="*/ 6544492 w 9170126"/>
              <a:gd name="connsiteY2" fmla="*/ 129864 h 2141544"/>
              <a:gd name="connsiteX3" fmla="*/ 9170126 w 9170126"/>
              <a:gd name="connsiteY3" fmla="*/ 887509 h 2141544"/>
              <a:gd name="connsiteX0" fmla="*/ 0 w 9170126"/>
              <a:gd name="connsiteY0" fmla="*/ 2141544 h 2141544"/>
              <a:gd name="connsiteX1" fmla="*/ 3187337 w 9170126"/>
              <a:gd name="connsiteY1" fmla="*/ 208241 h 2141544"/>
              <a:gd name="connsiteX2" fmla="*/ 6544492 w 9170126"/>
              <a:gd name="connsiteY2" fmla="*/ 129864 h 2141544"/>
              <a:gd name="connsiteX3" fmla="*/ 9170126 w 9170126"/>
              <a:gd name="connsiteY3" fmla="*/ 887509 h 2141544"/>
              <a:gd name="connsiteX0" fmla="*/ 0 w 9170126"/>
              <a:gd name="connsiteY0" fmla="*/ 2141544 h 2141544"/>
              <a:gd name="connsiteX1" fmla="*/ 3187337 w 9170126"/>
              <a:gd name="connsiteY1" fmla="*/ 208241 h 2141544"/>
              <a:gd name="connsiteX2" fmla="*/ 6544492 w 9170126"/>
              <a:gd name="connsiteY2" fmla="*/ 129864 h 2141544"/>
              <a:gd name="connsiteX3" fmla="*/ 9170126 w 9170126"/>
              <a:gd name="connsiteY3" fmla="*/ 887509 h 2141544"/>
              <a:gd name="connsiteX0" fmla="*/ 0 w 9170126"/>
              <a:gd name="connsiteY0" fmla="*/ 2141544 h 2141544"/>
              <a:gd name="connsiteX1" fmla="*/ 3187337 w 9170126"/>
              <a:gd name="connsiteY1" fmla="*/ 208241 h 2141544"/>
              <a:gd name="connsiteX2" fmla="*/ 6544492 w 9170126"/>
              <a:gd name="connsiteY2" fmla="*/ 129864 h 2141544"/>
              <a:gd name="connsiteX3" fmla="*/ 9170126 w 9170126"/>
              <a:gd name="connsiteY3" fmla="*/ 887509 h 2141544"/>
              <a:gd name="connsiteX0" fmla="*/ 0 w 9170126"/>
              <a:gd name="connsiteY0" fmla="*/ 2141544 h 2141544"/>
              <a:gd name="connsiteX1" fmla="*/ 3187337 w 9170126"/>
              <a:gd name="connsiteY1" fmla="*/ 208241 h 2141544"/>
              <a:gd name="connsiteX2" fmla="*/ 6544492 w 9170126"/>
              <a:gd name="connsiteY2" fmla="*/ 129864 h 2141544"/>
              <a:gd name="connsiteX3" fmla="*/ 9170126 w 9170126"/>
              <a:gd name="connsiteY3" fmla="*/ 887509 h 2141544"/>
              <a:gd name="connsiteX0" fmla="*/ 0 w 9170126"/>
              <a:gd name="connsiteY0" fmla="*/ 2170260 h 2170260"/>
              <a:gd name="connsiteX1" fmla="*/ 3187337 w 9170126"/>
              <a:gd name="connsiteY1" fmla="*/ 236957 h 2170260"/>
              <a:gd name="connsiteX2" fmla="*/ 6531429 w 9170126"/>
              <a:gd name="connsiteY2" fmla="*/ 106328 h 2170260"/>
              <a:gd name="connsiteX3" fmla="*/ 9170126 w 9170126"/>
              <a:gd name="connsiteY3" fmla="*/ 916225 h 2170260"/>
              <a:gd name="connsiteX0" fmla="*/ 0 w 9170126"/>
              <a:gd name="connsiteY0" fmla="*/ 2155389 h 2155389"/>
              <a:gd name="connsiteX1" fmla="*/ 3187337 w 9170126"/>
              <a:gd name="connsiteY1" fmla="*/ 222086 h 2155389"/>
              <a:gd name="connsiteX2" fmla="*/ 6531429 w 9170126"/>
              <a:gd name="connsiteY2" fmla="*/ 91457 h 2155389"/>
              <a:gd name="connsiteX3" fmla="*/ 9170126 w 9170126"/>
              <a:gd name="connsiteY3" fmla="*/ 901354 h 2155389"/>
              <a:gd name="connsiteX0" fmla="*/ 0 w 9170126"/>
              <a:gd name="connsiteY0" fmla="*/ 2127427 h 2127427"/>
              <a:gd name="connsiteX1" fmla="*/ 2834640 w 9170126"/>
              <a:gd name="connsiteY1" fmla="*/ 285564 h 2127427"/>
              <a:gd name="connsiteX2" fmla="*/ 6531429 w 9170126"/>
              <a:gd name="connsiteY2" fmla="*/ 63495 h 2127427"/>
              <a:gd name="connsiteX3" fmla="*/ 9170126 w 9170126"/>
              <a:gd name="connsiteY3" fmla="*/ 873392 h 2127427"/>
              <a:gd name="connsiteX0" fmla="*/ 0 w 9170126"/>
              <a:gd name="connsiteY0" fmla="*/ 2127427 h 2127427"/>
              <a:gd name="connsiteX1" fmla="*/ 2834640 w 9170126"/>
              <a:gd name="connsiteY1" fmla="*/ 285564 h 2127427"/>
              <a:gd name="connsiteX2" fmla="*/ 6531429 w 9170126"/>
              <a:gd name="connsiteY2" fmla="*/ 63495 h 2127427"/>
              <a:gd name="connsiteX3" fmla="*/ 9170126 w 9170126"/>
              <a:gd name="connsiteY3" fmla="*/ 873392 h 2127427"/>
              <a:gd name="connsiteX0" fmla="*/ 0 w 9170126"/>
              <a:gd name="connsiteY0" fmla="*/ 2127427 h 2127427"/>
              <a:gd name="connsiteX1" fmla="*/ 2834640 w 9170126"/>
              <a:gd name="connsiteY1" fmla="*/ 285564 h 2127427"/>
              <a:gd name="connsiteX2" fmla="*/ 6531429 w 9170126"/>
              <a:gd name="connsiteY2" fmla="*/ 63495 h 2127427"/>
              <a:gd name="connsiteX3" fmla="*/ 9170126 w 9170126"/>
              <a:gd name="connsiteY3" fmla="*/ 873392 h 2127427"/>
            </a:gdLst>
            <a:ahLst/>
            <a:cxnLst>
              <a:cxn ang="0">
                <a:pos x="connsiteX0" y="connsiteY0"/>
              </a:cxn>
              <a:cxn ang="0">
                <a:pos x="connsiteX1" y="connsiteY1"/>
              </a:cxn>
              <a:cxn ang="0">
                <a:pos x="connsiteX2" y="connsiteY2"/>
              </a:cxn>
              <a:cxn ang="0">
                <a:pos x="connsiteX3" y="connsiteY3"/>
              </a:cxn>
            </a:cxnLst>
            <a:rect l="l" t="t" r="r" b="b"/>
            <a:pathLst>
              <a:path w="9170126" h="2127427">
                <a:moveTo>
                  <a:pt x="0" y="2127427"/>
                </a:moveTo>
                <a:cubicBezTo>
                  <a:pt x="291737" y="1757313"/>
                  <a:pt x="1746069" y="629553"/>
                  <a:pt x="2834640" y="285564"/>
                </a:cubicBezTo>
                <a:cubicBezTo>
                  <a:pt x="3923211" y="-58425"/>
                  <a:pt x="5475515" y="-34476"/>
                  <a:pt x="6531429" y="63495"/>
                </a:cubicBezTo>
                <a:cubicBezTo>
                  <a:pt x="7587343" y="161466"/>
                  <a:pt x="8477795" y="516341"/>
                  <a:pt x="9170126" y="87339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37" name="內容版面配置區 2"/>
          <p:cNvSpPr txBox="1">
            <a:spLocks/>
          </p:cNvSpPr>
          <p:nvPr/>
        </p:nvSpPr>
        <p:spPr>
          <a:xfrm>
            <a:off x="457199" y="1268760"/>
            <a:ext cx="10910047" cy="50691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TW" altLang="zh-TW" b="1" dirty="0">
                <a:latin typeface="新細明體" panose="02020500000000000000" pitchFamily="18" charset="-120"/>
                <a:ea typeface="新細明體" panose="02020500000000000000" pitchFamily="18" charset="-120"/>
              </a:rPr>
              <a:t>在</a:t>
            </a:r>
            <a:r>
              <a:rPr lang="zh-TW" altLang="en-US" b="1" dirty="0">
                <a:latin typeface="新細明體" panose="02020500000000000000" pitchFamily="18" charset="-120"/>
                <a:ea typeface="新細明體" panose="02020500000000000000" pitchFamily="18" charset="-120"/>
              </a:rPr>
              <a:t>行動</a:t>
            </a:r>
            <a:r>
              <a:rPr lang="zh-TW" altLang="zh-TW" b="1" dirty="0">
                <a:latin typeface="新細明體" panose="02020500000000000000" pitchFamily="18" charset="-120"/>
                <a:ea typeface="新細明體" panose="02020500000000000000" pitchFamily="18" charset="-120"/>
              </a:rPr>
              <a:t>網絡，提供由高功率蜂窩基站</a:t>
            </a:r>
            <a:r>
              <a:rPr lang="en-US" altLang="zh-TW" b="1" dirty="0">
                <a:latin typeface="新細明體" panose="02020500000000000000" pitchFamily="18" charset="-120"/>
                <a:ea typeface="新細明體" panose="02020500000000000000" pitchFamily="18" charset="-120"/>
              </a:rPr>
              <a:t>(</a:t>
            </a:r>
            <a:r>
              <a:rPr lang="zh-TW" altLang="zh-TW" b="1" dirty="0">
                <a:latin typeface="新細明體" panose="02020500000000000000" pitchFamily="18" charset="-120"/>
                <a:ea typeface="新細明體" panose="02020500000000000000" pitchFamily="18" charset="-120"/>
              </a:rPr>
              <a:t>塔</a:t>
            </a:r>
            <a:r>
              <a:rPr lang="en-US" altLang="zh-TW" b="1" dirty="0">
                <a:latin typeface="新細明體" panose="02020500000000000000" pitchFamily="18" charset="-120"/>
                <a:ea typeface="新細明體" panose="02020500000000000000" pitchFamily="18" charset="-120"/>
              </a:rPr>
              <a:t>)</a:t>
            </a:r>
            <a:r>
              <a:rPr lang="zh-TW" altLang="en-US" b="1" dirty="0">
                <a:latin typeface="新細明體" panose="02020500000000000000" pitchFamily="18" charset="-120"/>
                <a:ea typeface="新細明體" panose="02020500000000000000" pitchFamily="18" charset="-120"/>
              </a:rPr>
              <a:t>傳送</a:t>
            </a:r>
            <a:r>
              <a:rPr lang="zh-TW" altLang="zh-TW" b="1" dirty="0">
                <a:latin typeface="新細明體" panose="02020500000000000000" pitchFamily="18" charset="-120"/>
                <a:ea typeface="新細明體" panose="02020500000000000000" pitchFamily="18" charset="-120"/>
              </a:rPr>
              <a:t>無線</a:t>
            </a:r>
            <a:r>
              <a:rPr lang="zh-TW" altLang="en-US" b="1" dirty="0">
                <a:latin typeface="新細明體" panose="02020500000000000000" pitchFamily="18" charset="-120"/>
                <a:ea typeface="新細明體" panose="02020500000000000000" pitchFamily="18" charset="-120"/>
              </a:rPr>
              <a:t>訊號來</a:t>
            </a:r>
            <a:r>
              <a:rPr lang="zh-TW" altLang="zh-TW" b="1" dirty="0">
                <a:latin typeface="新細明體" panose="02020500000000000000" pitchFamily="18" charset="-120"/>
                <a:ea typeface="新細明體" panose="02020500000000000000" pitchFamily="18" charset="-120"/>
              </a:rPr>
              <a:t>覆蓋區</a:t>
            </a:r>
            <a:r>
              <a:rPr lang="zh-TW" altLang="en-US" b="1" dirty="0">
                <a:latin typeface="新細明體" panose="02020500000000000000" pitchFamily="18" charset="-120"/>
                <a:ea typeface="新細明體" panose="02020500000000000000" pitchFamily="18" charset="-120"/>
              </a:rPr>
              <a:t>域</a:t>
            </a:r>
            <a:r>
              <a:rPr lang="zh-TW" altLang="zh-TW" b="1" dirty="0">
                <a:latin typeface="新細明體" panose="02020500000000000000" pitchFamily="18" charset="-120"/>
                <a:ea typeface="新細明體" panose="02020500000000000000" pitchFamily="18" charset="-120"/>
              </a:rPr>
              <a:t>。</a:t>
            </a:r>
            <a:endParaRPr lang="en-US" altLang="zh-TW" b="1" dirty="0">
              <a:latin typeface="新細明體" panose="02020500000000000000" pitchFamily="18" charset="-120"/>
              <a:ea typeface="新細明體" panose="02020500000000000000" pitchFamily="18" charset="-120"/>
            </a:endParaRPr>
          </a:p>
          <a:p>
            <a:pPr marL="228600" lvl="1">
              <a:spcBef>
                <a:spcPts val="1800"/>
              </a:spcBef>
            </a:pPr>
            <a:r>
              <a:rPr lang="zh-TW" altLang="en-US" sz="2800" b="1" dirty="0">
                <a:latin typeface="新細明體" panose="02020500000000000000" pitchFamily="18" charset="-120"/>
                <a:ea typeface="新細明體" panose="02020500000000000000" pitchFamily="18" charset="-120"/>
              </a:rPr>
              <a:t>巨基地台</a:t>
            </a:r>
            <a:r>
              <a:rPr lang="en-US" altLang="zh-TW" sz="2800" b="1" dirty="0">
                <a:latin typeface="新細明體" panose="02020500000000000000" pitchFamily="18" charset="-120"/>
                <a:ea typeface="新細明體" panose="02020500000000000000" pitchFamily="18" charset="-120"/>
              </a:rPr>
              <a:t>(</a:t>
            </a:r>
            <a:r>
              <a:rPr lang="en-US" altLang="zh-TW" sz="2800" b="1" dirty="0" err="1">
                <a:latin typeface="新細明體" panose="02020500000000000000" pitchFamily="18" charset="-120"/>
                <a:ea typeface="新細明體" panose="02020500000000000000" pitchFamily="18" charset="-120"/>
              </a:rPr>
              <a:t>Macrocell</a:t>
            </a:r>
            <a:r>
              <a:rPr lang="en-US" altLang="zh-TW" sz="2800" b="1" dirty="0">
                <a:latin typeface="新細明體" panose="02020500000000000000" pitchFamily="18" charset="-120"/>
                <a:ea typeface="新細明體" panose="02020500000000000000" pitchFamily="18" charset="-120"/>
              </a:rPr>
              <a:t>)</a:t>
            </a:r>
            <a:r>
              <a:rPr lang="zh-TW" altLang="en-US" sz="2800" b="1" dirty="0">
                <a:latin typeface="新細明體" panose="02020500000000000000" pitchFamily="18" charset="-120"/>
                <a:ea typeface="新細明體" panose="02020500000000000000" pitchFamily="18" charset="-120"/>
              </a:rPr>
              <a:t>是電波覆蓋範圍廣大的細胞</a:t>
            </a:r>
            <a:r>
              <a:rPr lang="zh-TW" altLang="zh-TW" sz="2800" b="1" dirty="0">
                <a:latin typeface="新細明體" panose="02020500000000000000" pitchFamily="18" charset="-120"/>
                <a:ea typeface="新細明體" panose="02020500000000000000" pitchFamily="18" charset="-120"/>
              </a:rPr>
              <a:t>。</a:t>
            </a:r>
            <a:endParaRPr lang="en-US" altLang="zh-TW" sz="2800" b="1" dirty="0">
              <a:latin typeface="新細明體" panose="02020500000000000000" pitchFamily="18" charset="-120"/>
              <a:ea typeface="新細明體" panose="02020500000000000000" pitchFamily="18" charset="-120"/>
            </a:endParaRPr>
          </a:p>
          <a:p>
            <a:pPr>
              <a:spcBef>
                <a:spcPts val="1800"/>
              </a:spcBef>
            </a:pPr>
            <a:r>
              <a:rPr lang="zh-TW" altLang="zh-TW" b="1" dirty="0">
                <a:latin typeface="新細明體" panose="02020500000000000000" pitchFamily="18" charset="-120"/>
                <a:ea typeface="新細明體" panose="02020500000000000000" pitchFamily="18" charset="-120"/>
              </a:rPr>
              <a:t>天線</a:t>
            </a:r>
            <a:r>
              <a:rPr lang="zh-TW" altLang="en-US" b="1" dirty="0">
                <a:latin typeface="新細明體" panose="02020500000000000000" pitchFamily="18" charset="-120"/>
                <a:ea typeface="新細明體" panose="02020500000000000000" pitchFamily="18" charset="-120"/>
              </a:rPr>
              <a:t>通常被安裝在</a:t>
            </a:r>
            <a:r>
              <a:rPr lang="zh-TW" altLang="zh-TW" b="1" dirty="0">
                <a:latin typeface="新細明體" panose="02020500000000000000" pitchFamily="18" charset="-120"/>
                <a:ea typeface="新細明體" panose="02020500000000000000" pitchFamily="18" charset="-120"/>
              </a:rPr>
              <a:t>地面</a:t>
            </a:r>
            <a:r>
              <a:rPr lang="zh-TW" altLang="en-US" b="1" dirty="0">
                <a:latin typeface="新細明體" panose="02020500000000000000" pitchFamily="18" charset="-120"/>
                <a:ea typeface="新細明體" panose="02020500000000000000" pitchFamily="18" charset="-120"/>
              </a:rPr>
              <a:t>發送塔</a:t>
            </a:r>
            <a:r>
              <a:rPr lang="zh-TW" altLang="zh-TW" b="1" dirty="0">
                <a:latin typeface="新細明體" panose="02020500000000000000" pitchFamily="18" charset="-120"/>
                <a:ea typeface="新細明體" panose="02020500000000000000" pitchFamily="18" charset="-120"/>
              </a:rPr>
              <a:t>，屋頂和其它現有結構</a:t>
            </a:r>
            <a:r>
              <a:rPr lang="en-US" altLang="zh-TW" b="1" dirty="0">
                <a:latin typeface="新細明體" panose="02020500000000000000" pitchFamily="18" charset="-120"/>
                <a:ea typeface="新細明體" panose="02020500000000000000" pitchFamily="18" charset="-120"/>
              </a:rPr>
              <a:t>(</a:t>
            </a:r>
            <a:r>
              <a:rPr lang="zh-TW" altLang="en-US" b="1" dirty="0">
                <a:latin typeface="新細明體" panose="02020500000000000000" pitchFamily="18" charset="-120"/>
                <a:ea typeface="新細明體" panose="02020500000000000000" pitchFamily="18" charset="-120"/>
              </a:rPr>
              <a:t>如較高的</a:t>
            </a:r>
            <a:r>
              <a:rPr lang="zh-TW" altLang="zh-TW" b="1" dirty="0">
                <a:latin typeface="新細明體" panose="02020500000000000000" pitchFamily="18" charset="-120"/>
                <a:ea typeface="新細明體" panose="02020500000000000000" pitchFamily="18" charset="-120"/>
              </a:rPr>
              <a:t>建築物及地形上</a:t>
            </a:r>
            <a:r>
              <a:rPr lang="zh-TW" altLang="en-US" b="1" dirty="0">
                <a:latin typeface="新細明體" panose="02020500000000000000" pitchFamily="18" charset="-120"/>
                <a:ea typeface="新細明體" panose="02020500000000000000" pitchFamily="18" charset="-120"/>
              </a:rPr>
              <a:t>具有</a:t>
            </a:r>
            <a:r>
              <a:rPr lang="zh-TW" altLang="zh-TW" b="1" dirty="0">
                <a:latin typeface="新細明體" panose="02020500000000000000" pitchFamily="18" charset="-120"/>
                <a:ea typeface="新細明體" panose="02020500000000000000" pitchFamily="18" charset="-120"/>
              </a:rPr>
              <a:t>清晰</a:t>
            </a:r>
            <a:r>
              <a:rPr lang="zh-TW" altLang="en-US" b="1" dirty="0">
                <a:latin typeface="新細明體" panose="02020500000000000000" pitchFamily="18" charset="-120"/>
                <a:ea typeface="新細明體" panose="02020500000000000000" pitchFamily="18" charset="-120"/>
              </a:rPr>
              <a:t>視野</a:t>
            </a:r>
            <a:r>
              <a:rPr lang="zh-TW" altLang="zh-TW" b="1" dirty="0">
                <a:latin typeface="新細明體" panose="02020500000000000000" pitchFamily="18" charset="-120"/>
                <a:ea typeface="新細明體" panose="02020500000000000000" pitchFamily="18" charset="-120"/>
              </a:rPr>
              <a:t>的高度</a:t>
            </a:r>
            <a:r>
              <a:rPr lang="en-US" altLang="zh-TW" b="1" dirty="0">
                <a:latin typeface="新細明體" panose="02020500000000000000" pitchFamily="18" charset="-120"/>
                <a:ea typeface="新細明體" panose="02020500000000000000" pitchFamily="18" charset="-120"/>
              </a:rPr>
              <a:t>)</a:t>
            </a:r>
          </a:p>
          <a:p>
            <a:pPr>
              <a:spcBef>
                <a:spcPts val="1800"/>
              </a:spcBef>
            </a:pPr>
            <a:r>
              <a:rPr lang="zh-TW" altLang="zh-TW" b="1" dirty="0">
                <a:latin typeface="新細明體" panose="02020500000000000000" pitchFamily="18" charset="-120"/>
                <a:ea typeface="新細明體" panose="02020500000000000000" pitchFamily="18" charset="-120"/>
              </a:rPr>
              <a:t>用於</a:t>
            </a:r>
            <a:r>
              <a:rPr lang="zh-TW" altLang="en-US" b="1" dirty="0">
                <a:latin typeface="新細明體" panose="02020500000000000000" pitchFamily="18" charset="-120"/>
                <a:ea typeface="新細明體" panose="02020500000000000000" pitchFamily="18" charset="-120"/>
              </a:rPr>
              <a:t>蜂窩網路</a:t>
            </a:r>
            <a:r>
              <a:rPr lang="zh-TW" altLang="zh-TW" b="1" dirty="0">
                <a:latin typeface="新細明體" panose="02020500000000000000" pitchFamily="18" charset="-120"/>
                <a:ea typeface="新細明體" panose="02020500000000000000" pitchFamily="18" charset="-120"/>
              </a:rPr>
              <a:t>範圍最廣的。</a:t>
            </a:r>
            <a:r>
              <a:rPr lang="zh-TW" altLang="en-US" b="1" dirty="0">
                <a:latin typeface="新細明體" panose="02020500000000000000" pitchFamily="18" charset="-120"/>
                <a:ea typeface="新細明體" panose="02020500000000000000" pitchFamily="18" charset="-120"/>
              </a:rPr>
              <a:t>例如：</a:t>
            </a:r>
            <a:r>
              <a:rPr lang="zh-TW" altLang="zh-TW" b="1" dirty="0">
                <a:latin typeface="新細明體" panose="02020500000000000000" pitchFamily="18" charset="-120"/>
                <a:ea typeface="新細明體" panose="02020500000000000000" pitchFamily="18" charset="-120"/>
              </a:rPr>
              <a:t>在農村或公路沿線</a:t>
            </a:r>
            <a:r>
              <a:rPr lang="zh-TW" altLang="en-US" b="1" dirty="0">
                <a:latin typeface="新細明體" panose="02020500000000000000" pitchFamily="18" charset="-120"/>
                <a:ea typeface="新細明體" panose="02020500000000000000" pitchFamily="18" charset="-120"/>
              </a:rPr>
              <a:t>可</a:t>
            </a:r>
            <a:r>
              <a:rPr lang="zh-TW" altLang="zh-TW" b="1" dirty="0">
                <a:latin typeface="新細明體" panose="02020500000000000000" pitchFamily="18" charset="-120"/>
                <a:ea typeface="新細明體" panose="02020500000000000000" pitchFamily="18" charset="-120"/>
              </a:rPr>
              <a:t>發現，</a:t>
            </a:r>
            <a:r>
              <a:rPr lang="zh-TW" altLang="en-US" b="1" dirty="0">
                <a:latin typeface="新細明體" panose="02020500000000000000" pitchFamily="18" charset="-120"/>
                <a:ea typeface="新細明體" panose="02020500000000000000" pitchFamily="18" charset="-120"/>
              </a:rPr>
              <a:t>或是</a:t>
            </a:r>
            <a:r>
              <a:rPr lang="zh-TW" altLang="zh-TW" b="1" dirty="0">
                <a:latin typeface="新細明體" panose="02020500000000000000" pitchFamily="18" charset="-120"/>
                <a:ea typeface="新細明體" panose="02020500000000000000" pitchFamily="18" charset="-120"/>
              </a:rPr>
              <a:t>在人口密集的城市區域中。</a:t>
            </a:r>
            <a:endParaRPr lang="en-US" altLang="zh-TW" b="1" dirty="0">
              <a:latin typeface="新細明體" panose="02020500000000000000" pitchFamily="18" charset="-120"/>
              <a:ea typeface="新細明體" panose="02020500000000000000" pitchFamily="18" charset="-120"/>
            </a:endParaRPr>
          </a:p>
        </p:txBody>
      </p:sp>
      <p:pic>
        <p:nvPicPr>
          <p:cNvPr id="11" name="圖片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18578" y="4118900"/>
            <a:ext cx="3871229" cy="2580819"/>
          </a:xfrm>
          <a:prstGeom prst="rect">
            <a:avLst/>
          </a:prstGeom>
        </p:spPr>
      </p:pic>
      <p:sp>
        <p:nvSpPr>
          <p:cNvPr id="2" name="文字方塊 1"/>
          <p:cNvSpPr txBox="1"/>
          <p:nvPr/>
        </p:nvSpPr>
        <p:spPr>
          <a:xfrm>
            <a:off x="34638" y="6436573"/>
            <a:ext cx="4951099" cy="369332"/>
          </a:xfrm>
          <a:prstGeom prst="rect">
            <a:avLst/>
          </a:prstGeom>
          <a:noFill/>
        </p:spPr>
        <p:txBody>
          <a:bodyPr wrap="none" rtlCol="0">
            <a:spAutoFit/>
          </a:bodyPr>
          <a:lstStyle/>
          <a:p>
            <a:r>
              <a:rPr lang="zh-TW" altLang="en-US" dirty="0"/>
              <a:t>資料來源 </a:t>
            </a:r>
            <a:r>
              <a:rPr lang="en-US" altLang="zh-TW" dirty="0"/>
              <a:t>:</a:t>
            </a:r>
            <a:r>
              <a:rPr lang="zh-TW" altLang="en-US" dirty="0"/>
              <a:t> </a:t>
            </a:r>
            <a:r>
              <a:rPr lang="en-US" altLang="zh-TW" dirty="0"/>
              <a:t>https://</a:t>
            </a:r>
            <a:r>
              <a:rPr lang="en-US" altLang="zh-TW" dirty="0" smtClean="0"/>
              <a:t>en.wikipedia.org/wiki/Macrocell</a:t>
            </a:r>
            <a:endParaRPr lang="en-US" altLang="zh-TW" dirty="0"/>
          </a:p>
        </p:txBody>
      </p:sp>
    </p:spTree>
    <p:extLst>
      <p:ext uri="{BB962C8B-B14F-4D97-AF65-F5344CB8AC3E}">
        <p14:creationId xmlns:p14="http://schemas.microsoft.com/office/powerpoint/2010/main" val="10257169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25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矩形 305"/>
          <p:cNvSpPr/>
          <p:nvPr/>
        </p:nvSpPr>
        <p:spPr>
          <a:xfrm>
            <a:off x="369161" y="384829"/>
            <a:ext cx="4134465" cy="523220"/>
          </a:xfrm>
          <a:prstGeom prst="rect">
            <a:avLst/>
          </a:prstGeom>
        </p:spPr>
        <p:txBody>
          <a:bodyPr wrap="none">
            <a:spAutoFit/>
          </a:bodyPr>
          <a:lstStyle/>
          <a:p>
            <a:r>
              <a:rPr lang="zh-TW" altLang="en-US" sz="2800" dirty="0" smtClean="0">
                <a:solidFill>
                  <a:schemeClr val="bg2">
                    <a:lumMod val="50000"/>
                  </a:schemeClr>
                </a:solidFill>
                <a:latin typeface="+mn-ea"/>
              </a:rPr>
              <a:t>小細胞架構整合現今</a:t>
            </a:r>
            <a:r>
              <a:rPr lang="zh-TW" altLang="en-US" sz="2800" dirty="0">
                <a:solidFill>
                  <a:schemeClr val="bg2">
                    <a:lumMod val="50000"/>
                  </a:schemeClr>
                </a:solidFill>
                <a:latin typeface="+mn-ea"/>
              </a:rPr>
              <a:t>網路</a:t>
            </a:r>
            <a:endParaRPr lang="zh-CN" altLang="en-US" sz="2800" dirty="0">
              <a:solidFill>
                <a:schemeClr val="bg2">
                  <a:lumMod val="50000"/>
                </a:schemeClr>
              </a:solidFill>
              <a:latin typeface="+mn-ea"/>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393" y="908049"/>
            <a:ext cx="7747513" cy="5812529"/>
          </a:xfrm>
          <a:prstGeom prst="rect">
            <a:avLst/>
          </a:prstGeom>
        </p:spPr>
      </p:pic>
    </p:spTree>
    <p:extLst>
      <p:ext uri="{BB962C8B-B14F-4D97-AF65-F5344CB8AC3E}">
        <p14:creationId xmlns:p14="http://schemas.microsoft.com/office/powerpoint/2010/main" val="320501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200329"/>
          </a:xfrm>
          <a:prstGeom prst="rect">
            <a:avLst/>
          </a:prstGeom>
          <a:noFill/>
        </p:spPr>
        <p:txBody>
          <a:bodyPr wrap="square" rtlCol="0">
            <a:spAutoFit/>
          </a:bodyPr>
          <a:lstStyle/>
          <a:p>
            <a:pPr algn="ctr"/>
            <a:r>
              <a:rPr lang="en-US" altLang="zh-CN" sz="7200" dirty="0">
                <a:solidFill>
                  <a:schemeClr val="bg1">
                    <a:lumMod val="50000"/>
                  </a:schemeClr>
                </a:solidFill>
                <a:latin typeface="+mn-ea"/>
              </a:rPr>
              <a:t>3</a:t>
            </a:r>
            <a:endParaRPr lang="zh-CN" altLang="en-US" sz="7200" dirty="0">
              <a:solidFill>
                <a:schemeClr val="bg1">
                  <a:lumMod val="50000"/>
                </a:schemeClr>
              </a:solidFill>
              <a:latin typeface="+mn-ea"/>
            </a:endParaRPr>
          </a:p>
        </p:txBody>
      </p:sp>
      <p:sp>
        <p:nvSpPr>
          <p:cNvPr id="17" name="矩形 16"/>
          <p:cNvSpPr/>
          <p:nvPr/>
        </p:nvSpPr>
        <p:spPr>
          <a:xfrm>
            <a:off x="4618672" y="3915051"/>
            <a:ext cx="2954655" cy="646331"/>
          </a:xfrm>
          <a:prstGeom prst="rect">
            <a:avLst/>
          </a:prstGeom>
        </p:spPr>
        <p:txBody>
          <a:bodyPr wrap="none">
            <a:spAutoFit/>
          </a:bodyPr>
          <a:lstStyle/>
          <a:p>
            <a:r>
              <a:rPr lang="zh-TW" altLang="en-US" sz="3600" b="1" dirty="0">
                <a:solidFill>
                  <a:schemeClr val="bg1">
                    <a:lumMod val="85000"/>
                  </a:schemeClr>
                </a:solidFill>
                <a:latin typeface="+mn-ea"/>
              </a:rPr>
              <a:t>小細胞</a:t>
            </a:r>
            <a:r>
              <a:rPr lang="zh-TW" altLang="en-US" sz="3600" b="1" dirty="0" smtClean="0">
                <a:solidFill>
                  <a:schemeClr val="bg1">
                    <a:lumMod val="85000"/>
                  </a:schemeClr>
                </a:solidFill>
                <a:latin typeface="+mn-ea"/>
              </a:rPr>
              <a:t>的</a:t>
            </a:r>
            <a:r>
              <a:rPr lang="zh-TW" altLang="en-US" sz="3600" b="1" dirty="0">
                <a:solidFill>
                  <a:schemeClr val="bg1">
                    <a:lumMod val="85000"/>
                  </a:schemeClr>
                </a:solidFill>
                <a:latin typeface="+mn-ea"/>
              </a:rPr>
              <a:t>應用</a:t>
            </a:r>
            <a:endParaRPr lang="zh-CN" altLang="en-US" sz="3600" b="1" dirty="0">
              <a:solidFill>
                <a:schemeClr val="bg1">
                  <a:lumMod val="85000"/>
                </a:schemeClr>
              </a:solidFill>
              <a:latin typeface="+mn-ea"/>
            </a:endParaRPr>
          </a:p>
        </p:txBody>
      </p:sp>
    </p:spTree>
    <p:extLst>
      <p:ext uri="{BB962C8B-B14F-4D97-AF65-F5344CB8AC3E}">
        <p14:creationId xmlns:p14="http://schemas.microsoft.com/office/powerpoint/2010/main" val="15552796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667">
                                      <p:stCondLst>
                                        <p:cond delay="1500"/>
                                      </p:stCondLst>
                                      <p:childTnLst>
                                        <p:animMotion origin="layout" path="M 0 0 L 0 -0.25 E" pathEditMode="relative" ptsTypes="" p14:bounceEnd="30667">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556" y="4093134"/>
            <a:ext cx="5710198" cy="2752725"/>
          </a:xfrm>
          <a:prstGeom prst="rect">
            <a:avLst/>
          </a:prstGeom>
        </p:spPr>
      </p:pic>
      <p:sp>
        <p:nvSpPr>
          <p:cNvPr id="2" name="矩形 1"/>
          <p:cNvSpPr/>
          <p:nvPr/>
        </p:nvSpPr>
        <p:spPr>
          <a:xfrm>
            <a:off x="369161" y="384829"/>
            <a:ext cx="3720890" cy="523220"/>
          </a:xfrm>
          <a:prstGeom prst="rect">
            <a:avLst/>
          </a:prstGeom>
        </p:spPr>
        <p:txBody>
          <a:bodyPr wrap="none">
            <a:spAutoFit/>
          </a:bodyPr>
          <a:lstStyle/>
          <a:p>
            <a:r>
              <a:rPr lang="zh-TW" altLang="en-US" sz="2800" dirty="0" smtClean="0">
                <a:solidFill>
                  <a:schemeClr val="bg2">
                    <a:lumMod val="50000"/>
                  </a:schemeClr>
                </a:solidFill>
                <a:latin typeface="+mn-ea"/>
              </a:rPr>
              <a:t>小細胞應用 </a:t>
            </a:r>
            <a:r>
              <a:rPr lang="en-US" altLang="zh-TW" sz="2800" dirty="0" smtClean="0">
                <a:solidFill>
                  <a:schemeClr val="bg2">
                    <a:lumMod val="50000"/>
                  </a:schemeClr>
                </a:solidFill>
                <a:latin typeface="+mn-ea"/>
              </a:rPr>
              <a:t>-</a:t>
            </a:r>
            <a:r>
              <a:rPr lang="zh-TW" altLang="en-US" sz="2800" dirty="0" smtClean="0">
                <a:solidFill>
                  <a:schemeClr val="bg2">
                    <a:lumMod val="50000"/>
                  </a:schemeClr>
                </a:solidFill>
                <a:latin typeface="+mn-ea"/>
              </a:rPr>
              <a:t> 住戶區</a:t>
            </a:r>
            <a:r>
              <a:rPr lang="en-US" altLang="zh-TW" sz="2800" dirty="0" smtClean="0">
                <a:solidFill>
                  <a:schemeClr val="bg2">
                    <a:lumMod val="50000"/>
                  </a:schemeClr>
                </a:solidFill>
                <a:latin typeface="+mn-ea"/>
              </a:rPr>
              <a:t>_1</a:t>
            </a:r>
            <a:endParaRPr lang="zh-CN" altLang="en-US" sz="2800" dirty="0">
              <a:solidFill>
                <a:schemeClr val="bg2">
                  <a:lumMod val="50000"/>
                </a:schemeClr>
              </a:solidFill>
              <a:latin typeface="+mn-ea"/>
            </a:endParaRPr>
          </a:p>
        </p:txBody>
      </p:sp>
      <p:sp>
        <p:nvSpPr>
          <p:cNvPr id="39" name="內容版面配置區 2"/>
          <p:cNvSpPr txBox="1">
            <a:spLocks/>
          </p:cNvSpPr>
          <p:nvPr/>
        </p:nvSpPr>
        <p:spPr>
          <a:xfrm>
            <a:off x="369161" y="1259541"/>
            <a:ext cx="11394141" cy="49971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TW" altLang="zh-TW" b="1" spc="300" dirty="0" smtClean="0">
                <a:latin typeface="新細明體" panose="02020500000000000000" pitchFamily="18" charset="-120"/>
                <a:ea typeface="新細明體" panose="02020500000000000000" pitchFamily="18" charset="-120"/>
              </a:rPr>
              <a:t>提醒服務</a:t>
            </a:r>
            <a:r>
              <a:rPr lang="en-US" altLang="zh-TW" b="1" spc="300" dirty="0" smtClean="0">
                <a:latin typeface="新細明體" panose="02020500000000000000" pitchFamily="18" charset="-120"/>
                <a:ea typeface="新細明體" panose="02020500000000000000" pitchFamily="18" charset="-120"/>
              </a:rPr>
              <a:t>:</a:t>
            </a:r>
            <a:r>
              <a:rPr lang="zh-TW" altLang="zh-TW" b="1" spc="300" dirty="0" smtClean="0">
                <a:latin typeface="新細明體" panose="02020500000000000000" pitchFamily="18" charset="-120"/>
                <a:ea typeface="新細明體" panose="02020500000000000000" pitchFamily="18" charset="-120"/>
              </a:rPr>
              <a:t>允許</a:t>
            </a:r>
            <a:r>
              <a:rPr lang="zh-TW" altLang="zh-TW" b="1" spc="300" dirty="0">
                <a:latin typeface="新細明體" panose="02020500000000000000" pitchFamily="18" charset="-120"/>
                <a:ea typeface="新細明體" panose="02020500000000000000" pitchFamily="18" charset="-120"/>
              </a:rPr>
              <a:t>住宅或小型辦公室</a:t>
            </a:r>
            <a:r>
              <a:rPr lang="en-US" altLang="zh-TW" b="1" spc="300" dirty="0">
                <a:latin typeface="新細明體" panose="02020500000000000000" pitchFamily="18" charset="-120"/>
                <a:ea typeface="新細明體" panose="02020500000000000000" pitchFamily="18" charset="-120"/>
              </a:rPr>
              <a:t>/</a:t>
            </a:r>
            <a:r>
              <a:rPr lang="zh-TW" altLang="zh-TW" b="1" spc="300" dirty="0">
                <a:latin typeface="新細明體" panose="02020500000000000000" pitchFamily="18" charset="-120"/>
                <a:ea typeface="新細明體" panose="02020500000000000000" pitchFamily="18" charset="-120"/>
              </a:rPr>
              <a:t>家庭辦公室</a:t>
            </a:r>
            <a:r>
              <a:rPr lang="en-US" altLang="zh-TW" b="1" spc="300" dirty="0">
                <a:latin typeface="新細明體" panose="02020500000000000000" pitchFamily="18" charset="-120"/>
                <a:ea typeface="新細明體" panose="02020500000000000000" pitchFamily="18" charset="-120"/>
              </a:rPr>
              <a:t>(SOHO)</a:t>
            </a:r>
            <a:r>
              <a:rPr lang="zh-TW" altLang="zh-TW" b="1" spc="300" dirty="0">
                <a:latin typeface="新細明體" panose="02020500000000000000" pitchFamily="18" charset="-120"/>
                <a:ea typeface="新細明體" panose="02020500000000000000" pitchFamily="18" charset="-120"/>
              </a:rPr>
              <a:t>用戶設置，當他們進入一個特定的小細胞位置而觸發警報</a:t>
            </a:r>
            <a:r>
              <a:rPr lang="zh-TW" altLang="zh-TW" b="1" spc="300" dirty="0" smtClean="0">
                <a:latin typeface="新細明體" panose="02020500000000000000" pitchFamily="18" charset="-120"/>
                <a:ea typeface="新細明體" panose="02020500000000000000" pitchFamily="18" charset="-120"/>
              </a:rPr>
              <a:t>。</a:t>
            </a:r>
            <a:endParaRPr lang="en-US" altLang="zh-TW" b="1" spc="300" dirty="0" smtClean="0">
              <a:latin typeface="新細明體" panose="02020500000000000000" pitchFamily="18" charset="-120"/>
              <a:ea typeface="新細明體" panose="02020500000000000000" pitchFamily="18" charset="-120"/>
            </a:endParaRPr>
          </a:p>
          <a:p>
            <a:pPr>
              <a:spcBef>
                <a:spcPts val="1800"/>
              </a:spcBef>
            </a:pPr>
            <a:endParaRPr lang="zh-TW" altLang="zh-TW" b="1" spc="300" dirty="0">
              <a:latin typeface="新細明體" panose="02020500000000000000" pitchFamily="18" charset="-120"/>
              <a:ea typeface="新細明體" panose="02020500000000000000" pitchFamily="18" charset="-120"/>
            </a:endParaRPr>
          </a:p>
          <a:p>
            <a:pPr>
              <a:spcBef>
                <a:spcPts val="1800"/>
              </a:spcBef>
            </a:pPr>
            <a:r>
              <a:rPr lang="en-US" altLang="zh-TW" b="1" spc="300" dirty="0" smtClean="0">
                <a:latin typeface="新細明體" panose="02020500000000000000" pitchFamily="18" charset="-120"/>
                <a:ea typeface="新細明體" panose="02020500000000000000" pitchFamily="18" charset="-120"/>
              </a:rPr>
              <a:t>Virtual phone number (</a:t>
            </a:r>
            <a:r>
              <a:rPr lang="zh-TW" altLang="zh-TW" b="1" spc="300" dirty="0" smtClean="0">
                <a:latin typeface="新細明體" panose="02020500000000000000" pitchFamily="18" charset="-120"/>
                <a:ea typeface="新細明體" panose="02020500000000000000" pitchFamily="18" charset="-120"/>
              </a:rPr>
              <a:t>虛擬電話號碼</a:t>
            </a:r>
            <a:r>
              <a:rPr lang="en-US" altLang="zh-TW" b="1" spc="300" dirty="0" smtClean="0">
                <a:latin typeface="新細明體" panose="02020500000000000000" pitchFamily="18" charset="-120"/>
                <a:ea typeface="新細明體" panose="02020500000000000000" pitchFamily="18" charset="-120"/>
              </a:rPr>
              <a:t>):</a:t>
            </a:r>
            <a:r>
              <a:rPr lang="zh-TW" altLang="zh-TW" b="1" spc="300" dirty="0" smtClean="0">
                <a:latin typeface="新細明體" panose="02020500000000000000" pitchFamily="18" charset="-120"/>
                <a:ea typeface="新細明體" panose="02020500000000000000" pitchFamily="18" charset="-120"/>
              </a:rPr>
              <a:t>小</a:t>
            </a:r>
            <a:r>
              <a:rPr lang="zh-TW" altLang="zh-TW" b="1" spc="300" dirty="0">
                <a:latin typeface="新細明體" panose="02020500000000000000" pitchFamily="18" charset="-120"/>
                <a:ea typeface="新細明體" panose="02020500000000000000" pitchFamily="18" charset="-120"/>
              </a:rPr>
              <a:t>細胞</a:t>
            </a:r>
            <a:r>
              <a:rPr lang="zh-TW" altLang="zh-TW" b="1" spc="300" dirty="0" smtClean="0">
                <a:latin typeface="新細明體" panose="02020500000000000000" pitchFamily="18" charset="-120"/>
                <a:ea typeface="新細明體" panose="02020500000000000000" pitchFamily="18" charset="-120"/>
              </a:rPr>
              <a:t>服務</a:t>
            </a:r>
            <a:r>
              <a:rPr lang="zh-TW" altLang="en-US" b="1" spc="300" dirty="0" smtClean="0">
                <a:latin typeface="新細明體" panose="02020500000000000000" pitchFamily="18" charset="-120"/>
                <a:ea typeface="新細明體" panose="02020500000000000000" pitchFamily="18" charset="-120"/>
              </a:rPr>
              <a:t>可以提供</a:t>
            </a:r>
            <a:r>
              <a:rPr lang="zh-TW" altLang="zh-TW" b="1" spc="300" dirty="0" smtClean="0">
                <a:latin typeface="新細明體" panose="02020500000000000000" pitchFamily="18" charset="-120"/>
                <a:ea typeface="新細明體" panose="02020500000000000000" pitchFamily="18" charset="-120"/>
              </a:rPr>
              <a:t>家庭</a:t>
            </a:r>
            <a:r>
              <a:rPr lang="zh-TW" altLang="zh-TW" b="1" spc="300" dirty="0">
                <a:latin typeface="新細明體" panose="02020500000000000000" pitchFamily="18" charset="-120"/>
                <a:ea typeface="新細明體" panose="02020500000000000000" pitchFamily="18" charset="-120"/>
              </a:rPr>
              <a:t>和企業</a:t>
            </a:r>
            <a:r>
              <a:rPr lang="zh-TW" altLang="zh-TW" b="1" spc="300" dirty="0" smtClean="0">
                <a:latin typeface="新細明體" panose="02020500000000000000" pitchFamily="18" charset="-120"/>
                <a:ea typeface="新細明體" panose="02020500000000000000" pitchFamily="18" charset="-120"/>
              </a:rPr>
              <a:t>主</a:t>
            </a:r>
            <a:r>
              <a:rPr lang="zh-TW" altLang="en-US" b="1" spc="300" dirty="0" smtClean="0">
                <a:latin typeface="新細明體" panose="02020500000000000000" pitchFamily="18" charset="-120"/>
                <a:ea typeface="新細明體" panose="02020500000000000000" pitchFamily="18" charset="-120"/>
              </a:rPr>
              <a:t>數個</a:t>
            </a:r>
            <a:r>
              <a:rPr lang="zh-TW" altLang="zh-TW" b="1" spc="300" dirty="0" smtClean="0">
                <a:latin typeface="新細明體" panose="02020500000000000000" pitchFamily="18" charset="-120"/>
                <a:ea typeface="新細明體" panose="02020500000000000000" pitchFamily="18" charset="-120"/>
              </a:rPr>
              <a:t>虛擬的</a:t>
            </a:r>
            <a:r>
              <a:rPr lang="zh-TW" altLang="en-US" b="1" spc="300" dirty="0" smtClean="0">
                <a:latin typeface="新細明體" panose="02020500000000000000" pitchFamily="18" charset="-120"/>
                <a:ea typeface="新細明體" panose="02020500000000000000" pitchFamily="18" charset="-120"/>
              </a:rPr>
              <a:t>號碼</a:t>
            </a:r>
            <a:r>
              <a:rPr lang="zh-TW" altLang="zh-TW" b="1" spc="300" dirty="0" smtClean="0">
                <a:latin typeface="新細明體" panose="02020500000000000000" pitchFamily="18" charset="-120"/>
                <a:ea typeface="新細明體" panose="02020500000000000000" pitchFamily="18" charset="-120"/>
              </a:rPr>
              <a:t>（</a:t>
            </a:r>
            <a:r>
              <a:rPr lang="zh-TW" altLang="en-US" b="1" spc="300" dirty="0">
                <a:latin typeface="新細明體" panose="02020500000000000000" pitchFamily="18" charset="-120"/>
                <a:ea typeface="新細明體" panose="02020500000000000000" pitchFamily="18" charset="-120"/>
              </a:rPr>
              <a:t>與</a:t>
            </a:r>
            <a:r>
              <a:rPr lang="zh-TW" altLang="zh-TW" b="1" spc="300" dirty="0" smtClean="0">
                <a:latin typeface="新細明體" panose="02020500000000000000" pitchFamily="18" charset="-120"/>
                <a:ea typeface="新細明體" panose="02020500000000000000" pitchFamily="18" charset="-120"/>
              </a:rPr>
              <a:t>小</a:t>
            </a:r>
            <a:r>
              <a:rPr lang="zh-TW" altLang="zh-TW" b="1" spc="300" dirty="0">
                <a:latin typeface="新細明體" panose="02020500000000000000" pitchFamily="18" charset="-120"/>
                <a:ea typeface="新細明體" panose="02020500000000000000" pitchFamily="18" charset="-120"/>
              </a:rPr>
              <a:t>細胞相關</a:t>
            </a:r>
            <a:r>
              <a:rPr lang="zh-TW" altLang="zh-TW" b="1" spc="300" dirty="0" smtClean="0">
                <a:latin typeface="新細明體" panose="02020500000000000000" pitchFamily="18" charset="-120"/>
                <a:ea typeface="新細明體" panose="02020500000000000000" pitchFamily="18" charset="-120"/>
              </a:rPr>
              <a:t>的</a:t>
            </a:r>
            <a:r>
              <a:rPr lang="zh-TW" altLang="en-US" b="1" spc="300" dirty="0" smtClean="0">
                <a:latin typeface="新細明體" panose="02020500000000000000" pitchFamily="18" charset="-120"/>
                <a:ea typeface="新細明體" panose="02020500000000000000" pitchFamily="18" charset="-120"/>
              </a:rPr>
              <a:t>號碼</a:t>
            </a:r>
            <a:r>
              <a:rPr lang="zh-TW" altLang="zh-TW" b="1" spc="300" dirty="0" smtClean="0">
                <a:latin typeface="新細明體" panose="02020500000000000000" pitchFamily="18" charset="-120"/>
                <a:ea typeface="新細明體" panose="02020500000000000000" pitchFamily="18" charset="-120"/>
              </a:rPr>
              <a:t>）</a:t>
            </a:r>
            <a:r>
              <a:rPr lang="zh-TW" altLang="en-US" b="1" spc="300" dirty="0" smtClean="0">
                <a:latin typeface="新細明體" panose="02020500000000000000" pitchFamily="18" charset="-120"/>
                <a:ea typeface="新細明體" panose="02020500000000000000" pitchFamily="18" charset="-120"/>
              </a:rPr>
              <a:t>，</a:t>
            </a:r>
            <a:r>
              <a:rPr lang="zh-TW" altLang="zh-TW" b="1" spc="300" dirty="0">
                <a:latin typeface="新細明體" panose="02020500000000000000" pitchFamily="18" charset="-120"/>
                <a:ea typeface="新細明體" panose="02020500000000000000" pitchFamily="18" charset="-120"/>
              </a:rPr>
              <a:t>讓外部可以撥</a:t>
            </a:r>
            <a:r>
              <a:rPr lang="zh-TW" altLang="zh-TW" b="1" spc="300" dirty="0" smtClean="0">
                <a:latin typeface="新細明體" panose="02020500000000000000" pitchFamily="18" charset="-120"/>
                <a:ea typeface="新細明體" panose="02020500000000000000" pitchFamily="18" charset="-120"/>
              </a:rPr>
              <a:t>打</a:t>
            </a:r>
            <a:r>
              <a:rPr lang="zh-TW" altLang="en-US" b="1" spc="300" dirty="0" smtClean="0">
                <a:latin typeface="新細明體" panose="02020500000000000000" pitchFamily="18" charset="-120"/>
                <a:ea typeface="新細明體" panose="02020500000000000000" pitchFamily="18" charset="-120"/>
              </a:rPr>
              <a:t>，</a:t>
            </a:r>
            <a:r>
              <a:rPr lang="zh-TW" altLang="en-US" b="1" spc="300" dirty="0">
                <a:latin typeface="新細明體" panose="02020500000000000000" pitchFamily="18" charset="-120"/>
                <a:ea typeface="新細明體" panose="02020500000000000000" pitchFamily="18" charset="-120"/>
              </a:rPr>
              <a:t>來</a:t>
            </a:r>
            <a:r>
              <a:rPr lang="zh-TW" altLang="zh-TW" b="1" spc="300" dirty="0">
                <a:latin typeface="新細明體" panose="02020500000000000000" pitchFamily="18" charset="-120"/>
                <a:ea typeface="新細明體" panose="02020500000000000000" pitchFamily="18" charset="-120"/>
              </a:rPr>
              <a:t>提升自己的</a:t>
            </a:r>
            <a:r>
              <a:rPr lang="zh-TW" altLang="zh-TW" b="1" spc="300" dirty="0" smtClean="0">
                <a:latin typeface="新細明體" panose="02020500000000000000" pitchFamily="18" charset="-120"/>
                <a:ea typeface="新細明體" panose="02020500000000000000" pitchFamily="18" charset="-120"/>
              </a:rPr>
              <a:t>服務</a:t>
            </a:r>
            <a:r>
              <a:rPr lang="zh-TW" altLang="en-US" b="1" spc="300" dirty="0" smtClean="0">
                <a:latin typeface="新細明體" panose="02020500000000000000" pitchFamily="18" charset="-120"/>
                <a:ea typeface="新細明體" panose="02020500000000000000" pitchFamily="18" charset="-120"/>
              </a:rPr>
              <a:t>。小型</a:t>
            </a:r>
            <a:r>
              <a:rPr lang="zh-TW" altLang="en-US" b="1" spc="300" dirty="0">
                <a:latin typeface="新細明體" panose="02020500000000000000" pitchFamily="18" charset="-120"/>
                <a:ea typeface="新細明體" panose="02020500000000000000" pitchFamily="18" charset="-120"/>
              </a:rPr>
              <a:t>小區網絡指示呼叫到</a:t>
            </a:r>
            <a:r>
              <a:rPr lang="zh-TW" altLang="en-US" b="1" spc="300" dirty="0" smtClean="0">
                <a:latin typeface="新細明體" panose="02020500000000000000" pitchFamily="18" charset="-120"/>
                <a:ea typeface="新細明體" panose="02020500000000000000" pitchFamily="18" charset="-120"/>
              </a:rPr>
              <a:t>誰是</a:t>
            </a:r>
            <a:r>
              <a:rPr lang="zh-TW" altLang="en-US" b="1" spc="300" dirty="0">
                <a:latin typeface="新細明體" panose="02020500000000000000" pitchFamily="18" charset="-120"/>
                <a:ea typeface="新細明體" panose="02020500000000000000" pitchFamily="18" charset="-120"/>
              </a:rPr>
              <a:t>在那個時刻的家中或辦公室的個人</a:t>
            </a:r>
            <a:r>
              <a:rPr lang="zh-TW" altLang="en-US" b="1" spc="300" dirty="0" smtClean="0">
                <a:latin typeface="新細明體" panose="02020500000000000000" pitchFamily="18" charset="-120"/>
                <a:ea typeface="新細明體" panose="02020500000000000000" pitchFamily="18" charset="-120"/>
              </a:rPr>
              <a:t>。</a:t>
            </a:r>
            <a:endParaRPr lang="en-US" altLang="zh-TW" b="1" spc="300" dirty="0">
              <a:latin typeface="新細明體" panose="02020500000000000000" pitchFamily="18" charset="-120"/>
              <a:ea typeface="新細明體" panose="02020500000000000000" pitchFamily="18" charset="-120"/>
            </a:endParaRPr>
          </a:p>
        </p:txBody>
      </p:sp>
      <p:sp>
        <p:nvSpPr>
          <p:cNvPr id="4" name="文字方塊 3"/>
          <p:cNvSpPr txBox="1"/>
          <p:nvPr/>
        </p:nvSpPr>
        <p:spPr>
          <a:xfrm>
            <a:off x="0" y="6423519"/>
            <a:ext cx="3528338" cy="369332"/>
          </a:xfrm>
          <a:prstGeom prst="rect">
            <a:avLst/>
          </a:prstGeom>
          <a:noFill/>
        </p:spPr>
        <p:txBody>
          <a:bodyPr wrap="none" rtlCol="0">
            <a:spAutoFit/>
          </a:bodyPr>
          <a:lstStyle/>
          <a:p>
            <a:r>
              <a:rPr lang="zh-TW" altLang="en-US" dirty="0"/>
              <a:t>資料來源 </a:t>
            </a:r>
            <a:r>
              <a:rPr lang="en-US" altLang="zh-TW" dirty="0"/>
              <a:t>:</a:t>
            </a:r>
            <a:r>
              <a:rPr lang="zh-TW" altLang="en-US" dirty="0"/>
              <a:t> </a:t>
            </a:r>
            <a:r>
              <a:rPr lang="en-US" altLang="zh-TW" dirty="0" smtClean="0"/>
              <a:t>www.smallcellforum.org</a:t>
            </a:r>
            <a:endParaRPr lang="zh-TW" altLang="zh-TW" dirty="0"/>
          </a:p>
        </p:txBody>
      </p:sp>
    </p:spTree>
    <p:extLst>
      <p:ext uri="{BB962C8B-B14F-4D97-AF65-F5344CB8AC3E}">
        <p14:creationId xmlns:p14="http://schemas.microsoft.com/office/powerpoint/2010/main" val="14407708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3783408" cy="523220"/>
          </a:xfrm>
          <a:prstGeom prst="rect">
            <a:avLst/>
          </a:prstGeom>
        </p:spPr>
        <p:txBody>
          <a:bodyPr wrap="none">
            <a:spAutoFit/>
          </a:bodyPr>
          <a:lstStyle/>
          <a:p>
            <a:r>
              <a:rPr lang="zh-TW" altLang="en-US" sz="2800" dirty="0">
                <a:solidFill>
                  <a:schemeClr val="bg2">
                    <a:lumMod val="50000"/>
                  </a:schemeClr>
                </a:solidFill>
                <a:latin typeface="+mn-ea"/>
              </a:rPr>
              <a:t>小細胞應用 </a:t>
            </a:r>
            <a:r>
              <a:rPr lang="en-US" altLang="zh-TW" sz="2800" dirty="0">
                <a:solidFill>
                  <a:schemeClr val="bg2">
                    <a:lumMod val="50000"/>
                  </a:schemeClr>
                </a:solidFill>
                <a:latin typeface="+mn-ea"/>
              </a:rPr>
              <a:t>-</a:t>
            </a:r>
            <a:r>
              <a:rPr lang="zh-TW" altLang="en-US" sz="2800" dirty="0">
                <a:solidFill>
                  <a:schemeClr val="bg2">
                    <a:lumMod val="50000"/>
                  </a:schemeClr>
                </a:solidFill>
                <a:latin typeface="+mn-ea"/>
              </a:rPr>
              <a:t> </a:t>
            </a:r>
            <a:r>
              <a:rPr lang="zh-TW" altLang="en-US" sz="2800" dirty="0" smtClean="0">
                <a:solidFill>
                  <a:schemeClr val="bg2">
                    <a:lumMod val="50000"/>
                  </a:schemeClr>
                </a:solidFill>
                <a:latin typeface="+mn-ea"/>
              </a:rPr>
              <a:t>住戶區</a:t>
            </a:r>
            <a:r>
              <a:rPr lang="en-US" altLang="zh-TW" sz="2800" dirty="0" smtClean="0">
                <a:solidFill>
                  <a:schemeClr val="bg2">
                    <a:lumMod val="50000"/>
                  </a:schemeClr>
                </a:solidFill>
                <a:latin typeface="+mn-ea"/>
              </a:rPr>
              <a:t>_2</a:t>
            </a:r>
          </a:p>
        </p:txBody>
      </p:sp>
      <p:sp>
        <p:nvSpPr>
          <p:cNvPr id="54" name="內容版面配置區 2"/>
          <p:cNvSpPr txBox="1">
            <a:spLocks/>
          </p:cNvSpPr>
          <p:nvPr/>
        </p:nvSpPr>
        <p:spPr>
          <a:xfrm>
            <a:off x="369161" y="1205753"/>
            <a:ext cx="11159451" cy="50691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TW" altLang="zh-TW" b="1" spc="300" dirty="0" smtClean="0">
                <a:latin typeface="新細明體" panose="02020500000000000000" pitchFamily="18" charset="-120"/>
                <a:ea typeface="新細明體" panose="02020500000000000000" pitchFamily="18" charset="-120"/>
              </a:rPr>
              <a:t>關聯</a:t>
            </a:r>
            <a:r>
              <a:rPr lang="en-US" altLang="zh-TW" b="1" spc="300" dirty="0" smtClean="0">
                <a:latin typeface="新細明體" panose="02020500000000000000" pitchFamily="18" charset="-120"/>
                <a:ea typeface="新細明體" panose="02020500000000000000" pitchFamily="18" charset="-120"/>
              </a:rPr>
              <a:t>access</a:t>
            </a:r>
            <a:r>
              <a:rPr lang="zh-TW" altLang="zh-TW" b="1" spc="300" dirty="0" smtClean="0">
                <a:latin typeface="新細明體" panose="02020500000000000000" pitchFamily="18" charset="-120"/>
                <a:ea typeface="新細明體" panose="02020500000000000000" pitchFamily="18" charset="-120"/>
              </a:rPr>
              <a:t>服務</a:t>
            </a:r>
            <a:r>
              <a:rPr lang="en-US" altLang="zh-TW" b="1" spc="300" dirty="0" smtClean="0">
                <a:latin typeface="新細明體" panose="02020500000000000000" pitchFamily="18" charset="-120"/>
                <a:ea typeface="新細明體" panose="02020500000000000000" pitchFamily="18" charset="-120"/>
              </a:rPr>
              <a:t>:</a:t>
            </a:r>
            <a:r>
              <a:rPr lang="zh-TW" altLang="en-US" b="1" spc="300" dirty="0" smtClean="0">
                <a:latin typeface="新細明體" panose="02020500000000000000" pitchFamily="18" charset="-120"/>
                <a:ea typeface="新細明體" panose="02020500000000000000" pitchFamily="18" charset="-120"/>
              </a:rPr>
              <a:t>當</a:t>
            </a:r>
            <a:r>
              <a:rPr lang="zh-TW" altLang="en-US" b="1" spc="300" dirty="0">
                <a:latin typeface="新細明體" panose="02020500000000000000" pitchFamily="18" charset="-120"/>
                <a:ea typeface="新細明體" panose="02020500000000000000" pitchFamily="18" charset="-120"/>
              </a:rPr>
              <a:t>覆蓋</a:t>
            </a:r>
            <a:r>
              <a:rPr lang="zh-TW" altLang="en-US" b="1" spc="300" dirty="0" smtClean="0">
                <a:latin typeface="新細明體" panose="02020500000000000000" pitchFamily="18" charset="-120"/>
                <a:ea typeface="新細明體" panose="02020500000000000000" pitchFamily="18" charset="-120"/>
              </a:rPr>
              <a:t>在</a:t>
            </a:r>
            <a:r>
              <a:rPr lang="zh-TW" altLang="en-US" b="1" spc="300" dirty="0">
                <a:latin typeface="新細明體" panose="02020500000000000000" pitchFamily="18" charset="-120"/>
                <a:ea typeface="新細明體" panose="02020500000000000000" pitchFamily="18" charset="-120"/>
              </a:rPr>
              <a:t>小</a:t>
            </a:r>
            <a:r>
              <a:rPr lang="zh-TW" altLang="en-US" b="1" spc="300" dirty="0" smtClean="0">
                <a:latin typeface="新細明體" panose="02020500000000000000" pitchFamily="18" charset="-120"/>
                <a:ea typeface="新細明體" panose="02020500000000000000" pitchFamily="18" charset="-120"/>
              </a:rPr>
              <a:t>細胞時，</a:t>
            </a:r>
            <a:r>
              <a:rPr lang="zh-TW" altLang="zh-TW" b="1" spc="300" dirty="0" smtClean="0">
                <a:latin typeface="新細明體" panose="02020500000000000000" pitchFamily="18" charset="-120"/>
                <a:ea typeface="新細明體" panose="02020500000000000000" pitchFamily="18" charset="-120"/>
              </a:rPr>
              <a:t>自動同步</a:t>
            </a:r>
            <a:r>
              <a:rPr lang="zh-TW" altLang="en-US" b="1" spc="300" dirty="0" smtClean="0">
                <a:latin typeface="新細明體" panose="02020500000000000000" pitchFamily="18" charset="-120"/>
                <a:ea typeface="新細明體" panose="02020500000000000000" pitchFamily="18" charset="-120"/>
              </a:rPr>
              <a:t>寬</a:t>
            </a:r>
            <a:r>
              <a:rPr lang="zh-TW" altLang="en-US" b="1" spc="300" dirty="0">
                <a:latin typeface="新細明體" panose="02020500000000000000" pitchFamily="18" charset="-120"/>
                <a:ea typeface="新細明體" panose="02020500000000000000" pitchFamily="18" charset="-120"/>
              </a:rPr>
              <a:t>頻</a:t>
            </a:r>
            <a:r>
              <a:rPr lang="zh-TW" altLang="zh-TW" b="1" spc="300" dirty="0" smtClean="0">
                <a:latin typeface="新細明體" panose="02020500000000000000" pitchFamily="18" charset="-120"/>
                <a:ea typeface="新細明體" panose="02020500000000000000" pitchFamily="18" charset="-120"/>
              </a:rPr>
              <a:t>的多媒體</a:t>
            </a:r>
            <a:r>
              <a:rPr lang="zh-TW" altLang="en-US" b="1" spc="300" dirty="0" smtClean="0">
                <a:latin typeface="新細明體" panose="02020500000000000000" pitchFamily="18" charset="-120"/>
                <a:ea typeface="新細明體" panose="02020500000000000000" pitchFamily="18" charset="-120"/>
              </a:rPr>
              <a:t>影音</a:t>
            </a:r>
            <a:r>
              <a:rPr lang="zh-TW" altLang="zh-TW" b="1" spc="300" dirty="0" smtClean="0">
                <a:latin typeface="新細明體" panose="02020500000000000000" pitchFamily="18" charset="-120"/>
                <a:ea typeface="新細明體" panose="02020500000000000000" pitchFamily="18" charset="-120"/>
              </a:rPr>
              <a:t>內容</a:t>
            </a:r>
            <a:r>
              <a:rPr lang="zh-TW" altLang="zh-TW" b="1" spc="300" dirty="0">
                <a:latin typeface="新細明體" panose="02020500000000000000" pitchFamily="18" charset="-120"/>
                <a:ea typeface="新細明體" panose="02020500000000000000" pitchFamily="18" charset="-120"/>
              </a:rPr>
              <a:t>。</a:t>
            </a:r>
            <a:endParaRPr lang="en-US" altLang="zh-TW" b="1" spc="300" dirty="0">
              <a:latin typeface="新細明體" panose="02020500000000000000" pitchFamily="18" charset="-120"/>
              <a:ea typeface="新細明體" panose="02020500000000000000" pitchFamily="18" charset="-120"/>
            </a:endParaRPr>
          </a:p>
          <a:p>
            <a:pPr>
              <a:spcBef>
                <a:spcPts val="1800"/>
              </a:spcBef>
            </a:pPr>
            <a:r>
              <a:rPr lang="zh-TW" altLang="en-US" b="1" spc="300" dirty="0" smtClean="0">
                <a:latin typeface="新細明體" panose="02020500000000000000" pitchFamily="18" charset="-120"/>
                <a:ea typeface="新細明體" panose="02020500000000000000" pitchFamily="18" charset="-120"/>
              </a:rPr>
              <a:t>達到</a:t>
            </a:r>
            <a:r>
              <a:rPr lang="zh-TW" altLang="zh-TW" b="1" spc="300" dirty="0" smtClean="0">
                <a:latin typeface="新細明體" panose="02020500000000000000" pitchFamily="18" charset="-120"/>
                <a:ea typeface="新細明體" panose="02020500000000000000" pitchFamily="18" charset="-120"/>
              </a:rPr>
              <a:t>更</a:t>
            </a:r>
            <a:r>
              <a:rPr lang="zh-TW" altLang="zh-TW" b="1" spc="300" dirty="0">
                <a:latin typeface="新細明體" panose="02020500000000000000" pitchFamily="18" charset="-120"/>
                <a:ea typeface="新細明體" panose="02020500000000000000" pitchFamily="18" charset="-120"/>
              </a:rPr>
              <a:t>有效地管理能源</a:t>
            </a:r>
            <a:endParaRPr lang="en-US" altLang="zh-TW" b="1" spc="300" dirty="0">
              <a:latin typeface="新細明體" panose="02020500000000000000" pitchFamily="18" charset="-120"/>
              <a:ea typeface="新細明體" panose="02020500000000000000" pitchFamily="18" charset="-120"/>
            </a:endParaRPr>
          </a:p>
          <a:p>
            <a:pPr>
              <a:spcBef>
                <a:spcPts val="1800"/>
              </a:spcBef>
            </a:pPr>
            <a:r>
              <a:rPr lang="zh-TW" altLang="zh-TW" b="1" spc="300" dirty="0">
                <a:latin typeface="新細明體" panose="02020500000000000000" pitchFamily="18" charset="-120"/>
                <a:ea typeface="新細明體" panose="02020500000000000000" pitchFamily="18" charset="-120"/>
              </a:rPr>
              <a:t>安全和監控家庭</a:t>
            </a:r>
            <a:r>
              <a:rPr lang="zh-TW" altLang="zh-TW" b="1" spc="300" dirty="0" smtClean="0">
                <a:latin typeface="新細明體" panose="02020500000000000000" pitchFamily="18" charset="-120"/>
                <a:ea typeface="新細明體" panose="02020500000000000000" pitchFamily="18" charset="-120"/>
              </a:rPr>
              <a:t>安全</a:t>
            </a:r>
            <a:r>
              <a:rPr lang="en-US" altLang="zh-TW" b="1" spc="300" dirty="0" smtClean="0">
                <a:latin typeface="新細明體" panose="02020500000000000000" pitchFamily="18" charset="-120"/>
                <a:ea typeface="新細明體" panose="02020500000000000000" pitchFamily="18" charset="-120"/>
              </a:rPr>
              <a:t>:</a:t>
            </a:r>
            <a:r>
              <a:rPr lang="zh-TW" altLang="zh-TW" b="1" spc="300" dirty="0" smtClean="0">
                <a:latin typeface="新細明體" panose="02020500000000000000" pitchFamily="18" charset="-120"/>
                <a:ea typeface="新細明體" panose="02020500000000000000" pitchFamily="18" charset="-120"/>
              </a:rPr>
              <a:t>是</a:t>
            </a:r>
            <a:r>
              <a:rPr lang="zh-TW" altLang="zh-TW" b="1" spc="300" dirty="0">
                <a:latin typeface="新細明體" panose="02020500000000000000" pitchFamily="18" charset="-120"/>
                <a:ea typeface="新細明體" panose="02020500000000000000" pitchFamily="18" charset="-120"/>
              </a:rPr>
              <a:t>小</a:t>
            </a:r>
            <a:r>
              <a:rPr lang="zh-TW" altLang="zh-TW" b="1" spc="300" dirty="0" smtClean="0">
                <a:latin typeface="新細明體" panose="02020500000000000000" pitchFamily="18" charset="-120"/>
                <a:ea typeface="新細明體" panose="02020500000000000000" pitchFamily="18" charset="-120"/>
              </a:rPr>
              <a:t>細胞的</a:t>
            </a:r>
            <a:r>
              <a:rPr lang="zh-TW" altLang="zh-TW" b="1" spc="300" dirty="0">
                <a:latin typeface="新細明體" panose="02020500000000000000" pitchFamily="18" charset="-120"/>
                <a:ea typeface="新細明體" panose="02020500000000000000" pitchFamily="18" charset="-120"/>
              </a:rPr>
              <a:t>另一個</a:t>
            </a:r>
            <a:r>
              <a:rPr lang="zh-TW" altLang="zh-TW" b="1" spc="300" dirty="0" smtClean="0">
                <a:latin typeface="新細明體" panose="02020500000000000000" pitchFamily="18" charset="-120"/>
                <a:ea typeface="新細明體" panose="02020500000000000000" pitchFamily="18" charset="-120"/>
              </a:rPr>
              <a:t>關鍵</a:t>
            </a:r>
            <a:r>
              <a:rPr lang="zh-TW" altLang="en-US" b="1" spc="300" dirty="0" smtClean="0">
                <a:latin typeface="新細明體" panose="02020500000000000000" pitchFamily="18" charset="-120"/>
                <a:ea typeface="新細明體" panose="02020500000000000000" pitchFamily="18" charset="-120"/>
              </a:rPr>
              <a:t>應用</a:t>
            </a:r>
            <a:r>
              <a:rPr lang="zh-TW" altLang="zh-TW" b="1" spc="300" dirty="0" smtClean="0">
                <a:latin typeface="新細明體" panose="02020500000000000000" pitchFamily="18" charset="-120"/>
                <a:ea typeface="新細明體" panose="02020500000000000000" pitchFamily="18" charset="-120"/>
              </a:rPr>
              <a:t>領域</a:t>
            </a:r>
            <a:r>
              <a:rPr lang="zh-TW" altLang="zh-TW" b="1" spc="300" dirty="0">
                <a:latin typeface="新細明體" panose="02020500000000000000" pitchFamily="18" charset="-120"/>
                <a:ea typeface="新細明體" panose="02020500000000000000" pitchFamily="18" charset="-120"/>
              </a:rPr>
              <a:t>。</a:t>
            </a:r>
            <a:endParaRPr lang="en-US" altLang="zh-TW" b="1" spc="300" dirty="0">
              <a:latin typeface="新細明體" panose="02020500000000000000" pitchFamily="18" charset="-120"/>
              <a:ea typeface="新細明體" panose="02020500000000000000" pitchFamily="18"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102" y="3320725"/>
            <a:ext cx="3662082" cy="3300960"/>
          </a:xfrm>
          <a:prstGeom prst="rect">
            <a:avLst/>
          </a:prstGeom>
        </p:spPr>
      </p:pic>
      <p:sp>
        <p:nvSpPr>
          <p:cNvPr id="5" name="文字方塊 4"/>
          <p:cNvSpPr txBox="1"/>
          <p:nvPr/>
        </p:nvSpPr>
        <p:spPr>
          <a:xfrm>
            <a:off x="0" y="6437019"/>
            <a:ext cx="3528338" cy="369332"/>
          </a:xfrm>
          <a:prstGeom prst="rect">
            <a:avLst/>
          </a:prstGeom>
          <a:noFill/>
        </p:spPr>
        <p:txBody>
          <a:bodyPr wrap="none" rtlCol="0">
            <a:spAutoFit/>
          </a:bodyPr>
          <a:lstStyle/>
          <a:p>
            <a:r>
              <a:rPr lang="zh-TW" altLang="en-US" dirty="0"/>
              <a:t>資料來源 </a:t>
            </a:r>
            <a:r>
              <a:rPr lang="en-US" altLang="zh-TW" dirty="0"/>
              <a:t>:</a:t>
            </a:r>
            <a:r>
              <a:rPr lang="zh-TW" altLang="en-US" dirty="0"/>
              <a:t> </a:t>
            </a:r>
            <a:r>
              <a:rPr lang="en-US" altLang="zh-TW" dirty="0" smtClean="0"/>
              <a:t>www.smallcellforum.org</a:t>
            </a:r>
            <a:endParaRPr lang="zh-TW" altLang="zh-TW" dirty="0"/>
          </a:p>
        </p:txBody>
      </p:sp>
    </p:spTree>
    <p:extLst>
      <p:ext uri="{BB962C8B-B14F-4D97-AF65-F5344CB8AC3E}">
        <p14:creationId xmlns:p14="http://schemas.microsoft.com/office/powerpoint/2010/main" val="34297924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3462807" cy="523220"/>
          </a:xfrm>
          <a:prstGeom prst="rect">
            <a:avLst/>
          </a:prstGeom>
        </p:spPr>
        <p:txBody>
          <a:bodyPr wrap="none">
            <a:spAutoFit/>
          </a:bodyPr>
          <a:lstStyle/>
          <a:p>
            <a:r>
              <a:rPr lang="zh-TW" altLang="en-US" sz="2800" dirty="0">
                <a:solidFill>
                  <a:schemeClr val="bg2">
                    <a:lumMod val="50000"/>
                  </a:schemeClr>
                </a:solidFill>
                <a:latin typeface="+mn-ea"/>
              </a:rPr>
              <a:t>小細胞應用 </a:t>
            </a:r>
            <a:r>
              <a:rPr lang="en-US" altLang="zh-TW" sz="2800" dirty="0" smtClean="0">
                <a:solidFill>
                  <a:schemeClr val="bg2">
                    <a:lumMod val="50000"/>
                  </a:schemeClr>
                </a:solidFill>
                <a:latin typeface="+mn-ea"/>
              </a:rPr>
              <a:t>–</a:t>
            </a:r>
            <a:r>
              <a:rPr lang="zh-TW" altLang="en-US" sz="2800" dirty="0" smtClean="0">
                <a:solidFill>
                  <a:schemeClr val="bg2">
                    <a:lumMod val="50000"/>
                  </a:schemeClr>
                </a:solidFill>
                <a:latin typeface="+mn-ea"/>
              </a:rPr>
              <a:t> 企業間</a:t>
            </a:r>
            <a:endParaRPr lang="en-US" altLang="zh-TW" sz="2800" dirty="0">
              <a:solidFill>
                <a:schemeClr val="bg2">
                  <a:lumMod val="50000"/>
                </a:schemeClr>
              </a:solidFill>
              <a:latin typeface="+mn-ea"/>
            </a:endParaRPr>
          </a:p>
        </p:txBody>
      </p:sp>
      <p:sp>
        <p:nvSpPr>
          <p:cNvPr id="75" name="內容版面配置區 2"/>
          <p:cNvSpPr txBox="1">
            <a:spLocks/>
          </p:cNvSpPr>
          <p:nvPr/>
        </p:nvSpPr>
        <p:spPr>
          <a:xfrm>
            <a:off x="369161" y="1205753"/>
            <a:ext cx="11374604" cy="5257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TW" altLang="en-US" b="1" spc="300" dirty="0">
                <a:latin typeface="新細明體" panose="02020500000000000000" pitchFamily="18" charset="-120"/>
                <a:ea typeface="新細明體" panose="02020500000000000000" pitchFamily="18" charset="-120"/>
              </a:rPr>
              <a:t>提醒</a:t>
            </a:r>
            <a:r>
              <a:rPr lang="zh-TW" altLang="zh-TW" b="1" spc="300" dirty="0">
                <a:latin typeface="新細明體" panose="02020500000000000000" pitchFamily="18" charset="-120"/>
                <a:ea typeface="新細明體" panose="02020500000000000000" pitchFamily="18" charset="-120"/>
              </a:rPr>
              <a:t>識別在辦公室的最後一個企業的僱員。發送一個提醒他或她</a:t>
            </a:r>
            <a:r>
              <a:rPr lang="en-US" altLang="zh-TW" b="1" spc="300" dirty="0">
                <a:latin typeface="新細明體" panose="02020500000000000000" pitchFamily="18" charset="-120"/>
                <a:ea typeface="新細明體" panose="02020500000000000000" pitchFamily="18" charset="-120"/>
              </a:rPr>
              <a:t>  - </a:t>
            </a:r>
            <a:r>
              <a:rPr lang="zh-TW" altLang="zh-TW" b="1" spc="300" dirty="0">
                <a:latin typeface="新細明體" panose="02020500000000000000" pitchFamily="18" charset="-120"/>
                <a:ea typeface="新細明體" panose="02020500000000000000" pitchFamily="18" charset="-120"/>
              </a:rPr>
              <a:t>設置報警</a:t>
            </a:r>
            <a:r>
              <a:rPr lang="zh-TW" altLang="en-US" b="1" spc="300" dirty="0">
                <a:latin typeface="新細明體" panose="02020500000000000000" pitchFamily="18" charset="-120"/>
                <a:ea typeface="新細明體" panose="02020500000000000000" pitchFamily="18" charset="-120"/>
              </a:rPr>
              <a:t>及</a:t>
            </a:r>
            <a:r>
              <a:rPr lang="zh-TW" altLang="zh-TW" b="1" spc="300" dirty="0">
                <a:latin typeface="新細明體" panose="02020500000000000000" pitchFamily="18" charset="-120"/>
                <a:ea typeface="新細明體" panose="02020500000000000000" pitchFamily="18" charset="-120"/>
              </a:rPr>
              <a:t>關燈。</a:t>
            </a:r>
          </a:p>
          <a:p>
            <a:pPr>
              <a:spcBef>
                <a:spcPts val="1800"/>
              </a:spcBef>
            </a:pPr>
            <a:r>
              <a:rPr lang="zh-TW" altLang="zh-TW" b="1" spc="300" dirty="0">
                <a:latin typeface="新細明體" panose="02020500000000000000" pitchFamily="18" charset="-120"/>
                <a:ea typeface="新細明體" panose="02020500000000000000" pitchFamily="18" charset="-120"/>
              </a:rPr>
              <a:t>不同的地點</a:t>
            </a:r>
            <a:r>
              <a:rPr lang="zh-TW" altLang="en-US" b="1" spc="300" dirty="0">
                <a:latin typeface="新細明體" panose="02020500000000000000" pitchFamily="18" charset="-120"/>
                <a:ea typeface="新細明體" panose="02020500000000000000" pitchFamily="18" charset="-120"/>
              </a:rPr>
              <a:t>顯示不同訊息依照手機所在位置的不同，給予不同的資訊與應用服務。</a:t>
            </a:r>
            <a:endParaRPr lang="en-US" altLang="zh-TW" b="1" spc="300" dirty="0">
              <a:latin typeface="新細明體" panose="02020500000000000000" pitchFamily="18" charset="-120"/>
              <a:ea typeface="新細明體" panose="02020500000000000000" pitchFamily="18" charset="-120"/>
            </a:endParaRPr>
          </a:p>
          <a:p>
            <a:pPr>
              <a:spcBef>
                <a:spcPts val="1800"/>
              </a:spcBef>
            </a:pPr>
            <a:r>
              <a:rPr lang="zh-TW" altLang="zh-TW" b="1" spc="300" dirty="0">
                <a:latin typeface="新細明體" panose="02020500000000000000" pitchFamily="18" charset="-120"/>
                <a:ea typeface="新細明體" panose="02020500000000000000" pitchFamily="18" charset="-120"/>
              </a:rPr>
              <a:t>數據安全</a:t>
            </a:r>
            <a:r>
              <a:rPr lang="zh-TW" altLang="en-US" b="1" spc="300" dirty="0">
                <a:latin typeface="新細明體" panose="02020500000000000000" pitchFamily="18" charset="-120"/>
                <a:ea typeface="新細明體" panose="02020500000000000000" pitchFamily="18" charset="-120"/>
              </a:rPr>
              <a:t>在</a:t>
            </a:r>
            <a:r>
              <a:rPr lang="zh-TW" altLang="zh-TW" b="1" spc="300" dirty="0">
                <a:latin typeface="新細明體" panose="02020500000000000000" pitchFamily="18" charset="-120"/>
                <a:ea typeface="新細明體" panose="02020500000000000000" pitchFamily="18" charset="-120"/>
              </a:rPr>
              <a:t>銀行，醫療，某些應用程序和客戶機或患者數據</a:t>
            </a:r>
            <a:r>
              <a:rPr lang="zh-TW" altLang="en-US" b="1" spc="300" dirty="0">
                <a:latin typeface="新細明體" panose="02020500000000000000" pitchFamily="18" charset="-120"/>
                <a:ea typeface="新細明體" panose="02020500000000000000" pitchFamily="18" charset="-120"/>
              </a:rPr>
              <a:t>，</a:t>
            </a:r>
            <a:r>
              <a:rPr lang="zh-TW" altLang="zh-TW" b="1" spc="300" dirty="0">
                <a:latin typeface="新細明體" panose="02020500000000000000" pitchFamily="18" charset="-120"/>
                <a:ea typeface="新細明體" panose="02020500000000000000" pitchFamily="18" charset="-120"/>
              </a:rPr>
              <a:t>利用小細胞的安全性，</a:t>
            </a:r>
            <a:r>
              <a:rPr lang="zh-TW" altLang="en-US" b="1" spc="300" dirty="0">
                <a:latin typeface="新細明體" panose="02020500000000000000" pitchFamily="18" charset="-120"/>
                <a:ea typeface="新細明體" panose="02020500000000000000" pitchFamily="18" charset="-120"/>
              </a:rPr>
              <a:t>來</a:t>
            </a:r>
            <a:r>
              <a:rPr lang="zh-TW" altLang="zh-TW" b="1" spc="300" dirty="0">
                <a:latin typeface="新細明體" panose="02020500000000000000" pitchFamily="18" charset="-120"/>
                <a:ea typeface="新細明體" panose="02020500000000000000" pitchFamily="18" charset="-120"/>
              </a:rPr>
              <a:t>確保敏感數據</a:t>
            </a:r>
            <a:r>
              <a:rPr lang="zh-TW" altLang="en-US" b="1" spc="300" dirty="0">
                <a:latin typeface="新細明體" panose="02020500000000000000" pitchFamily="18" charset="-120"/>
                <a:ea typeface="新細明體" panose="02020500000000000000" pitchFamily="18" charset="-120"/>
              </a:rPr>
              <a:t>只能在特定區域取得利用。</a:t>
            </a:r>
            <a:endParaRPr lang="en-US" altLang="zh-TW" b="1" spc="300" dirty="0">
              <a:latin typeface="新細明體" panose="02020500000000000000" pitchFamily="18" charset="-120"/>
              <a:ea typeface="新細明體" panose="02020500000000000000" pitchFamily="18" charset="-120"/>
            </a:endParaRPr>
          </a:p>
        </p:txBody>
      </p:sp>
    </p:spTree>
    <p:extLst>
      <p:ext uri="{BB962C8B-B14F-4D97-AF65-F5344CB8AC3E}">
        <p14:creationId xmlns:p14="http://schemas.microsoft.com/office/powerpoint/2010/main" val="24193302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323439"/>
          </a:xfrm>
          <a:prstGeom prst="rect">
            <a:avLst/>
          </a:prstGeom>
          <a:noFill/>
        </p:spPr>
        <p:txBody>
          <a:bodyPr wrap="square" rtlCol="0">
            <a:spAutoFit/>
          </a:bodyPr>
          <a:lstStyle/>
          <a:p>
            <a:pPr algn="ctr"/>
            <a:r>
              <a:rPr lang="en-US" altLang="zh-CN" sz="8000" dirty="0">
                <a:solidFill>
                  <a:schemeClr val="bg1">
                    <a:lumMod val="50000"/>
                  </a:schemeClr>
                </a:solidFill>
                <a:latin typeface="+mn-ea"/>
              </a:rPr>
              <a:t>1</a:t>
            </a:r>
            <a:endParaRPr lang="zh-CN" altLang="en-US" sz="8000" dirty="0">
              <a:solidFill>
                <a:schemeClr val="bg1">
                  <a:lumMod val="50000"/>
                </a:schemeClr>
              </a:solidFill>
              <a:latin typeface="+mn-ea"/>
            </a:endParaRPr>
          </a:p>
        </p:txBody>
      </p:sp>
      <p:sp>
        <p:nvSpPr>
          <p:cNvPr id="17" name="矩形 16"/>
          <p:cNvSpPr/>
          <p:nvPr/>
        </p:nvSpPr>
        <p:spPr>
          <a:xfrm>
            <a:off x="4882162" y="3950928"/>
            <a:ext cx="2492990" cy="646331"/>
          </a:xfrm>
          <a:prstGeom prst="rect">
            <a:avLst/>
          </a:prstGeom>
        </p:spPr>
        <p:txBody>
          <a:bodyPr wrap="none">
            <a:spAutoFit/>
          </a:bodyPr>
          <a:lstStyle/>
          <a:p>
            <a:r>
              <a:rPr lang="zh-TW" altLang="en-US" sz="3600" b="1" dirty="0">
                <a:solidFill>
                  <a:schemeClr val="bg1">
                    <a:lumMod val="85000"/>
                  </a:schemeClr>
                </a:solidFill>
                <a:latin typeface="+mn-ea"/>
              </a:rPr>
              <a:t>何謂小細胞</a:t>
            </a:r>
            <a:endParaRPr lang="zh-CN" altLang="en-US" sz="3600" b="1" dirty="0">
              <a:solidFill>
                <a:schemeClr val="bg1">
                  <a:lumMod val="85000"/>
                </a:schemeClr>
              </a:solidFill>
              <a:latin typeface="+mn-ea"/>
            </a:endParaRPr>
          </a:p>
        </p:txBody>
      </p:sp>
    </p:spTree>
    <p:extLst>
      <p:ext uri="{BB962C8B-B14F-4D97-AF65-F5344CB8AC3E}">
        <p14:creationId xmlns:p14="http://schemas.microsoft.com/office/powerpoint/2010/main" val="5612332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667">
                                      <p:stCondLst>
                                        <p:cond delay="1500"/>
                                      </p:stCondLst>
                                      <p:childTnLst>
                                        <p:animMotion origin="layout" path="M 0 0 L 0 -0.25 E" pathEditMode="relative" ptsTypes="" p14:bounceEnd="30667">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3821880" cy="523220"/>
          </a:xfrm>
          <a:prstGeom prst="rect">
            <a:avLst/>
          </a:prstGeom>
        </p:spPr>
        <p:txBody>
          <a:bodyPr wrap="none">
            <a:spAutoFit/>
          </a:bodyPr>
          <a:lstStyle/>
          <a:p>
            <a:r>
              <a:rPr lang="zh-TW" altLang="en-US" sz="2800" dirty="0">
                <a:solidFill>
                  <a:schemeClr val="bg2">
                    <a:lumMod val="50000"/>
                  </a:schemeClr>
                </a:solidFill>
                <a:latin typeface="+mn-ea"/>
              </a:rPr>
              <a:t>小細胞應用 </a:t>
            </a:r>
            <a:r>
              <a:rPr lang="en-US" altLang="zh-TW" sz="2800" dirty="0">
                <a:solidFill>
                  <a:schemeClr val="bg2">
                    <a:lumMod val="50000"/>
                  </a:schemeClr>
                </a:solidFill>
                <a:latin typeface="+mn-ea"/>
              </a:rPr>
              <a:t>–</a:t>
            </a:r>
            <a:r>
              <a:rPr lang="zh-TW" altLang="en-US" sz="2800" dirty="0" smtClean="0">
                <a:solidFill>
                  <a:schemeClr val="bg2">
                    <a:lumMod val="50000"/>
                  </a:schemeClr>
                </a:solidFill>
                <a:latin typeface="+mn-ea"/>
              </a:rPr>
              <a:t> 公共場</a:t>
            </a:r>
            <a:r>
              <a:rPr lang="zh-TW" altLang="en-US" sz="2800" dirty="0">
                <a:solidFill>
                  <a:schemeClr val="bg2">
                    <a:lumMod val="50000"/>
                  </a:schemeClr>
                </a:solidFill>
                <a:latin typeface="+mn-ea"/>
              </a:rPr>
              <a:t>域</a:t>
            </a:r>
            <a:endParaRPr lang="en-US" altLang="zh-TW" sz="2800" dirty="0">
              <a:solidFill>
                <a:schemeClr val="bg2">
                  <a:lumMod val="50000"/>
                </a:schemeClr>
              </a:solidFill>
              <a:latin typeface="+mn-ea"/>
            </a:endParaRPr>
          </a:p>
        </p:txBody>
      </p:sp>
      <p:sp>
        <p:nvSpPr>
          <p:cNvPr id="39" name="內容版面配置區 2"/>
          <p:cNvSpPr txBox="1">
            <a:spLocks/>
          </p:cNvSpPr>
          <p:nvPr/>
        </p:nvSpPr>
        <p:spPr>
          <a:xfrm>
            <a:off x="369160" y="1151964"/>
            <a:ext cx="11105663" cy="5257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TW" altLang="en-US" b="1" spc="300" dirty="0" smtClean="0">
                <a:latin typeface="新細明體" panose="02020500000000000000" pitchFamily="18" charset="-120"/>
                <a:ea typeface="新細明體" panose="02020500000000000000" pitchFamily="18" charset="-120"/>
              </a:rPr>
              <a:t>資訊推播</a:t>
            </a:r>
            <a:r>
              <a:rPr lang="en-US" altLang="zh-TW" b="1" spc="300" dirty="0" smtClean="0">
                <a:latin typeface="新細明體" panose="02020500000000000000" pitchFamily="18" charset="-120"/>
                <a:ea typeface="新細明體" panose="02020500000000000000" pitchFamily="18" charset="-120"/>
              </a:rPr>
              <a:t>:</a:t>
            </a:r>
            <a:r>
              <a:rPr lang="zh-TW" altLang="en-US" b="1" spc="300" dirty="0" smtClean="0">
                <a:latin typeface="新細明體" panose="02020500000000000000" pitchFamily="18" charset="-120"/>
                <a:ea typeface="新細明體" panose="02020500000000000000" pitchFamily="18" charset="-120"/>
              </a:rPr>
              <a:t>在</a:t>
            </a:r>
            <a:r>
              <a:rPr lang="zh-TW" altLang="zh-TW" b="1" spc="300" dirty="0">
                <a:latin typeface="新細明體" panose="02020500000000000000" pitchFamily="18" charset="-120"/>
                <a:ea typeface="新細明體" panose="02020500000000000000" pitchFamily="18" charset="-120"/>
              </a:rPr>
              <a:t>博物館</a:t>
            </a:r>
            <a:r>
              <a:rPr lang="zh-TW" altLang="en-US" b="1" spc="300" dirty="0">
                <a:latin typeface="新細明體" panose="02020500000000000000" pitchFamily="18" charset="-120"/>
                <a:ea typeface="新細明體" panose="02020500000000000000" pitchFamily="18" charset="-120"/>
              </a:rPr>
              <a:t>、</a:t>
            </a:r>
            <a:r>
              <a:rPr lang="zh-TW" altLang="zh-TW" b="1" spc="300" dirty="0">
                <a:latin typeface="新細明體" panose="02020500000000000000" pitchFamily="18" charset="-120"/>
                <a:ea typeface="新細明體" panose="02020500000000000000" pitchFamily="18" charset="-120"/>
              </a:rPr>
              <a:t>動物園</a:t>
            </a:r>
            <a:r>
              <a:rPr lang="zh-TW" altLang="en-US" b="1" spc="300" dirty="0">
                <a:latin typeface="新細明體" panose="02020500000000000000" pitchFamily="18" charset="-120"/>
                <a:ea typeface="新細明體" panose="02020500000000000000" pitchFamily="18" charset="-120"/>
              </a:rPr>
              <a:t>、</a:t>
            </a:r>
            <a:r>
              <a:rPr lang="zh-TW" altLang="zh-TW" b="1" spc="300" dirty="0">
                <a:latin typeface="新細明體" panose="02020500000000000000" pitchFamily="18" charset="-120"/>
                <a:ea typeface="新細明體" panose="02020500000000000000" pitchFamily="18" charset="-120"/>
              </a:rPr>
              <a:t>畫廊或</a:t>
            </a:r>
            <a:r>
              <a:rPr lang="zh-TW" altLang="en-US" b="1" spc="300" dirty="0">
                <a:latin typeface="新細明體" panose="02020500000000000000" pitchFamily="18" charset="-120"/>
                <a:ea typeface="新細明體" panose="02020500000000000000" pitchFamily="18" charset="-120"/>
              </a:rPr>
              <a:t>是</a:t>
            </a:r>
            <a:r>
              <a:rPr lang="zh-TW" altLang="zh-TW" b="1" spc="300" dirty="0">
                <a:latin typeface="新細明體" panose="02020500000000000000" pitchFamily="18" charset="-120"/>
                <a:ea typeface="新細明體" panose="02020500000000000000" pitchFamily="18" charset="-120"/>
              </a:rPr>
              <a:t>興趣點利用小細胞檢測移動存在</a:t>
            </a:r>
            <a:r>
              <a:rPr lang="zh-TW" altLang="en-US" b="1" spc="300" dirty="0">
                <a:latin typeface="新細明體" panose="02020500000000000000" pitchFamily="18" charset="-120"/>
                <a:ea typeface="新細明體" panose="02020500000000000000" pitchFamily="18" charset="-120"/>
              </a:rPr>
              <a:t>來觸發</a:t>
            </a:r>
            <a:r>
              <a:rPr lang="zh-TW" altLang="zh-TW" b="1" spc="300" dirty="0">
                <a:latin typeface="新細明體" panose="02020500000000000000" pitchFamily="18" charset="-120"/>
                <a:ea typeface="新細明體" panose="02020500000000000000" pitchFamily="18" charset="-120"/>
              </a:rPr>
              <a:t>的應用程序</a:t>
            </a:r>
            <a:r>
              <a:rPr lang="zh-TW" altLang="en-US" b="1" spc="300" dirty="0">
                <a:latin typeface="新細明體" panose="02020500000000000000" pitchFamily="18" charset="-120"/>
                <a:ea typeface="新細明體" panose="02020500000000000000" pitchFamily="18" charset="-120"/>
              </a:rPr>
              <a:t>，</a:t>
            </a:r>
            <a:r>
              <a:rPr lang="zh-TW" altLang="zh-TW" b="1" spc="300" dirty="0" smtClean="0">
                <a:latin typeface="新細明體" panose="02020500000000000000" pitchFamily="18" charset="-120"/>
                <a:ea typeface="新細明體" panose="02020500000000000000" pitchFamily="18" charset="-120"/>
              </a:rPr>
              <a:t>提供</a:t>
            </a:r>
            <a:r>
              <a:rPr lang="zh-TW" altLang="zh-TW" b="1" spc="300" dirty="0">
                <a:latin typeface="新細明體" panose="02020500000000000000" pitchFamily="18" charset="-120"/>
                <a:ea typeface="新細明體" panose="02020500000000000000" pitchFamily="18" charset="-120"/>
              </a:rPr>
              <a:t>詳細的信息到用戶的</a:t>
            </a:r>
            <a:r>
              <a:rPr lang="zh-TW" altLang="zh-TW" b="1" spc="300" dirty="0" smtClean="0">
                <a:latin typeface="新細明體" panose="02020500000000000000" pitchFamily="18" charset="-120"/>
                <a:ea typeface="新細明體" panose="02020500000000000000" pitchFamily="18" charset="-120"/>
              </a:rPr>
              <a:t>手機。</a:t>
            </a:r>
            <a:endParaRPr lang="en-US" altLang="zh-TW" b="1" spc="300" dirty="0">
              <a:latin typeface="新細明體" panose="02020500000000000000" pitchFamily="18" charset="-120"/>
              <a:ea typeface="新細明體" panose="02020500000000000000" pitchFamily="18" charset="-120"/>
            </a:endParaRPr>
          </a:p>
          <a:p>
            <a:pPr>
              <a:spcBef>
                <a:spcPts val="1800"/>
              </a:spcBef>
            </a:pPr>
            <a:r>
              <a:rPr lang="zh-TW" altLang="zh-TW" b="1" spc="300" dirty="0">
                <a:latin typeface="新細明體" panose="02020500000000000000" pitchFamily="18" charset="-120"/>
                <a:ea typeface="新細明體" panose="02020500000000000000" pitchFamily="18" charset="-120"/>
              </a:rPr>
              <a:t>零售</a:t>
            </a:r>
            <a:r>
              <a:rPr lang="zh-TW" altLang="en-US" b="1" spc="300" dirty="0">
                <a:latin typeface="新細明體" panose="02020500000000000000" pitchFamily="18" charset="-120"/>
                <a:ea typeface="新細明體" panose="02020500000000000000" pitchFamily="18" charset="-120"/>
              </a:rPr>
              <a:t>、</a:t>
            </a:r>
            <a:r>
              <a:rPr lang="zh-TW" altLang="zh-TW" b="1" spc="300" dirty="0">
                <a:latin typeface="新細明體" panose="02020500000000000000" pitchFamily="18" charset="-120"/>
                <a:ea typeface="新細明體" panose="02020500000000000000" pitchFamily="18" charset="-120"/>
              </a:rPr>
              <a:t>購物和忠誠度</a:t>
            </a:r>
            <a:r>
              <a:rPr lang="zh-TW" altLang="zh-TW" b="1" spc="300" dirty="0" smtClean="0">
                <a:latin typeface="新細明體" panose="02020500000000000000" pitchFamily="18" charset="-120"/>
                <a:ea typeface="新細明體" panose="02020500000000000000" pitchFamily="18" charset="-120"/>
              </a:rPr>
              <a:t>計劃</a:t>
            </a:r>
            <a:r>
              <a:rPr lang="en-US" altLang="zh-TW" b="1" spc="300" dirty="0" smtClean="0">
                <a:latin typeface="新細明體" panose="02020500000000000000" pitchFamily="18" charset="-120"/>
                <a:ea typeface="新細明體" panose="02020500000000000000" pitchFamily="18" charset="-120"/>
              </a:rPr>
              <a:t>:</a:t>
            </a:r>
            <a:r>
              <a:rPr lang="zh-TW" altLang="zh-TW" b="1" spc="300" dirty="0" smtClean="0">
                <a:latin typeface="新細明體" panose="02020500000000000000" pitchFamily="18" charset="-120"/>
                <a:ea typeface="新細明體" panose="02020500000000000000" pitchFamily="18" charset="-120"/>
              </a:rPr>
              <a:t>當</a:t>
            </a:r>
            <a:r>
              <a:rPr lang="zh-TW" altLang="zh-TW" b="1" spc="300" dirty="0">
                <a:latin typeface="新細明體" panose="02020500000000000000" pitchFamily="18" charset="-120"/>
                <a:ea typeface="新細明體" panose="02020500000000000000" pitchFamily="18" charset="-120"/>
              </a:rPr>
              <a:t>顧客進入商場，提供</a:t>
            </a:r>
            <a:r>
              <a:rPr lang="zh-TW" altLang="en-US" b="1" spc="300" dirty="0">
                <a:latin typeface="新細明體" panose="02020500000000000000" pitchFamily="18" charset="-120"/>
                <a:ea typeface="新細明體" panose="02020500000000000000" pitchFamily="18" charset="-120"/>
              </a:rPr>
              <a:t>他們</a:t>
            </a:r>
            <a:r>
              <a:rPr lang="zh-TW" altLang="zh-TW" b="1" spc="300" dirty="0">
                <a:latin typeface="新細明體" panose="02020500000000000000" pitchFamily="18" charset="-120"/>
                <a:ea typeface="新細明體" panose="02020500000000000000" pitchFamily="18" charset="-120"/>
              </a:rPr>
              <a:t>促銷和優惠券。</a:t>
            </a:r>
            <a:endParaRPr lang="en-US" altLang="zh-TW" b="1" spc="300" dirty="0">
              <a:latin typeface="新細明體" panose="02020500000000000000" pitchFamily="18" charset="-120"/>
              <a:ea typeface="新細明體" panose="02020500000000000000" pitchFamily="18" charset="-120"/>
            </a:endParaRPr>
          </a:p>
          <a:p>
            <a:pPr>
              <a:spcBef>
                <a:spcPts val="1800"/>
              </a:spcBef>
            </a:pPr>
            <a:r>
              <a:rPr lang="zh-TW" altLang="zh-TW" b="1" spc="300" dirty="0">
                <a:latin typeface="新細明體" panose="02020500000000000000" pitchFamily="18" charset="-120"/>
                <a:ea typeface="新細明體" panose="02020500000000000000" pitchFamily="18" charset="-120"/>
              </a:rPr>
              <a:t>雲的</a:t>
            </a:r>
            <a:r>
              <a:rPr lang="zh-TW" altLang="zh-TW" b="1" spc="300" dirty="0" smtClean="0">
                <a:latin typeface="新細明體" panose="02020500000000000000" pitchFamily="18" charset="-120"/>
                <a:ea typeface="新細明體" panose="02020500000000000000" pitchFamily="18" charset="-120"/>
              </a:rPr>
              <a:t>購物</a:t>
            </a:r>
            <a:r>
              <a:rPr lang="en-US" altLang="zh-TW" b="1" spc="300" dirty="0" smtClean="0">
                <a:latin typeface="新細明體" panose="02020500000000000000" pitchFamily="18" charset="-120"/>
                <a:ea typeface="新細明體" panose="02020500000000000000" pitchFamily="18" charset="-120"/>
              </a:rPr>
              <a:t>:</a:t>
            </a:r>
            <a:r>
              <a:rPr lang="zh-TW" altLang="en-US" b="1" spc="300" dirty="0" smtClean="0">
                <a:latin typeface="新細明體" panose="02020500000000000000" pitchFamily="18" charset="-120"/>
                <a:ea typeface="新細明體" panose="02020500000000000000" pitchFamily="18" charset="-120"/>
              </a:rPr>
              <a:t>利用</a:t>
            </a:r>
            <a:r>
              <a:rPr lang="zh-TW" altLang="zh-TW" b="1" spc="300" dirty="0">
                <a:latin typeface="新細明體" panose="02020500000000000000" pitchFamily="18" charset="-120"/>
                <a:ea typeface="新細明體" panose="02020500000000000000" pitchFamily="18" charset="-120"/>
              </a:rPr>
              <a:t>小細胞</a:t>
            </a:r>
            <a:r>
              <a:rPr lang="zh-TW" altLang="en-US" b="1" spc="300" dirty="0">
                <a:latin typeface="新細明體" panose="02020500000000000000" pitchFamily="18" charset="-120"/>
                <a:ea typeface="新細明體" panose="02020500000000000000" pitchFamily="18" charset="-120"/>
              </a:rPr>
              <a:t>做</a:t>
            </a:r>
            <a:r>
              <a:rPr lang="zh-TW" altLang="zh-TW" b="1" spc="300" dirty="0">
                <a:latin typeface="新細明體" panose="02020500000000000000" pitchFamily="18" charset="-120"/>
                <a:ea typeface="新細明體" panose="02020500000000000000" pitchFamily="18" charset="-120"/>
              </a:rPr>
              <a:t>移動支付，無需排隊提前訂貨，</a:t>
            </a:r>
            <a:r>
              <a:rPr lang="zh-TW" altLang="en-US" b="1" spc="300" dirty="0">
                <a:latin typeface="新細明體" panose="02020500000000000000" pitchFamily="18" charset="-120"/>
                <a:ea typeface="新細明體" panose="02020500000000000000" pitchFamily="18" charset="-120"/>
              </a:rPr>
              <a:t>在銷售</a:t>
            </a:r>
            <a:r>
              <a:rPr lang="zh-TW" altLang="zh-TW" b="1" spc="300" dirty="0">
                <a:latin typeface="新細明體" panose="02020500000000000000" pitchFamily="18" charset="-120"/>
                <a:ea typeface="新細明體" panose="02020500000000000000" pitchFamily="18" charset="-120"/>
              </a:rPr>
              <a:t>點，</a:t>
            </a:r>
            <a:r>
              <a:rPr lang="zh-TW" altLang="en-US" b="1" spc="300" dirty="0">
                <a:latin typeface="新細明體" panose="02020500000000000000" pitchFamily="18" charset="-120"/>
                <a:ea typeface="新細明體" panose="02020500000000000000" pitchFamily="18" charset="-120"/>
              </a:rPr>
              <a:t>派送</a:t>
            </a:r>
            <a:r>
              <a:rPr lang="zh-TW" altLang="zh-TW" b="1" spc="300" dirty="0">
                <a:latin typeface="新細明體" panose="02020500000000000000" pitchFamily="18" charset="-120"/>
                <a:ea typeface="新細明體" panose="02020500000000000000" pitchFamily="18" charset="-120"/>
              </a:rPr>
              <a:t>優惠券和廣告</a:t>
            </a:r>
            <a:r>
              <a:rPr lang="zh-TW" altLang="en-US" b="1" spc="300" dirty="0">
                <a:latin typeface="新細明體" panose="02020500000000000000" pitchFamily="18" charset="-120"/>
                <a:ea typeface="新細明體" panose="02020500000000000000" pitchFamily="18" charset="-120"/>
              </a:rPr>
              <a:t>等</a:t>
            </a:r>
            <a:r>
              <a:rPr lang="zh-TW" altLang="zh-TW" b="1" spc="300" dirty="0">
                <a:latin typeface="新細明體" panose="02020500000000000000" pitchFamily="18" charset="-120"/>
                <a:ea typeface="新細明體" panose="02020500000000000000" pitchFamily="18" charset="-120"/>
              </a:rPr>
              <a:t>多種應用。</a:t>
            </a:r>
            <a:endParaRPr lang="en-US" altLang="zh-TW" b="1" spc="300" dirty="0">
              <a:latin typeface="新細明體" panose="02020500000000000000" pitchFamily="18" charset="-120"/>
              <a:ea typeface="新細明體" panose="02020500000000000000" pitchFamily="18" charset="-120"/>
            </a:endParaRPr>
          </a:p>
        </p:txBody>
      </p:sp>
    </p:spTree>
    <p:extLst>
      <p:ext uri="{BB962C8B-B14F-4D97-AF65-F5344CB8AC3E}">
        <p14:creationId xmlns:p14="http://schemas.microsoft.com/office/powerpoint/2010/main" val="14204062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200329"/>
          </a:xfrm>
          <a:prstGeom prst="rect">
            <a:avLst/>
          </a:prstGeom>
          <a:noFill/>
        </p:spPr>
        <p:txBody>
          <a:bodyPr wrap="square" rtlCol="0">
            <a:spAutoFit/>
          </a:bodyPr>
          <a:lstStyle/>
          <a:p>
            <a:pPr algn="ctr"/>
            <a:r>
              <a:rPr lang="en-US" altLang="zh-CN" sz="7200" dirty="0">
                <a:solidFill>
                  <a:schemeClr val="bg1">
                    <a:lumMod val="50000"/>
                  </a:schemeClr>
                </a:solidFill>
                <a:latin typeface="+mn-ea"/>
              </a:rPr>
              <a:t>4</a:t>
            </a:r>
            <a:endParaRPr lang="zh-CN" altLang="en-US" sz="7200" dirty="0">
              <a:solidFill>
                <a:schemeClr val="bg1">
                  <a:lumMod val="50000"/>
                </a:schemeClr>
              </a:solidFill>
              <a:latin typeface="+mn-ea"/>
            </a:endParaRPr>
          </a:p>
        </p:txBody>
      </p:sp>
      <p:sp>
        <p:nvSpPr>
          <p:cNvPr id="17" name="矩形 16"/>
          <p:cNvSpPr/>
          <p:nvPr/>
        </p:nvSpPr>
        <p:spPr>
          <a:xfrm>
            <a:off x="4618674" y="3953254"/>
            <a:ext cx="2954655" cy="646331"/>
          </a:xfrm>
          <a:prstGeom prst="rect">
            <a:avLst/>
          </a:prstGeom>
        </p:spPr>
        <p:txBody>
          <a:bodyPr wrap="none">
            <a:spAutoFit/>
          </a:bodyPr>
          <a:lstStyle/>
          <a:p>
            <a:pPr algn="ctr"/>
            <a:r>
              <a:rPr lang="zh-TW" altLang="en-US" sz="3600" dirty="0" smtClean="0">
                <a:solidFill>
                  <a:schemeClr val="bg1"/>
                </a:solidFill>
                <a:latin typeface="+mn-ea"/>
              </a:rPr>
              <a:t>小細胞的討論</a:t>
            </a:r>
            <a:endParaRPr lang="en-US" altLang="zh-TW" sz="3600" dirty="0" smtClean="0">
              <a:solidFill>
                <a:schemeClr val="bg1"/>
              </a:solidFill>
              <a:latin typeface="+mn-ea"/>
            </a:endParaRPr>
          </a:p>
        </p:txBody>
      </p:sp>
    </p:spTree>
    <p:extLst>
      <p:ext uri="{BB962C8B-B14F-4D97-AF65-F5344CB8AC3E}">
        <p14:creationId xmlns:p14="http://schemas.microsoft.com/office/powerpoint/2010/main" val="1766422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667">
                                      <p:stCondLst>
                                        <p:cond delay="1500"/>
                                      </p:stCondLst>
                                      <p:childTnLst>
                                        <p:animMotion origin="layout" path="M 0 0 L 0 -0.25 E" pathEditMode="relative" ptsTypes="" p14:bounceEnd="30667">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異質性</a:t>
            </a:r>
            <a:r>
              <a:rPr kumimoji="0" lang="zh-TW" altLang="en-US" sz="2800" b="0" i="0" u="none" strike="noStrike" kern="1200" cap="none" spc="0" normalizeH="0" baseline="0" noProof="0" dirty="0">
                <a:ln>
                  <a:noFill/>
                </a:ln>
                <a:solidFill>
                  <a:srgbClr val="E7E6E6">
                    <a:lumMod val="50000"/>
                  </a:srgbClr>
                </a:solidFill>
                <a:effectLst/>
                <a:uLnTx/>
                <a:uFillTx/>
                <a:latin typeface="微软雅黑 Light"/>
                <a:ea typeface="微软雅黑 Light"/>
                <a:cs typeface="+mn-cs"/>
              </a:rPr>
              <a:t>網路</a:t>
            </a:r>
            <a:endPar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endParaRPr>
          </a:p>
        </p:txBody>
      </p:sp>
      <p:sp>
        <p:nvSpPr>
          <p:cNvPr id="2" name="文字方塊 1"/>
          <p:cNvSpPr txBox="1"/>
          <p:nvPr/>
        </p:nvSpPr>
        <p:spPr>
          <a:xfrm>
            <a:off x="0" y="6472518"/>
            <a:ext cx="157089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https://opendata.nchc.org.tw/dataset/2ba0d5ab-e209-4ae9-a137-c950f6403c33/resource/2787b141-1d2a-40b7-9235-ca4db5d8ff4c/download/5gfinal.pdf</a:t>
            </a:r>
            <a:endParaRPr kumimoji="0" lang="zh-TW" altLang="zh-TW"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5" name="文字方塊 4"/>
          <p:cNvSpPr txBox="1"/>
          <p:nvPr/>
        </p:nvSpPr>
        <p:spPr>
          <a:xfrm>
            <a:off x="288759" y="1051742"/>
            <a:ext cx="5337126" cy="4196020"/>
          </a:xfrm>
          <a:prstGeom prst="rect">
            <a:avLst/>
          </a:prstGeom>
          <a:noFill/>
        </p:spPr>
        <p:txBody>
          <a:bodyPr wrap="square" rtlCol="0">
            <a:spAutoFit/>
          </a:bodyPr>
          <a:lstStyle/>
          <a:p>
            <a:pPr marL="0" marR="0" lvl="0" indent="457200" algn="l" defTabSz="914400" rtl="0" eaLnBrk="1" fontAlgn="auto" latinLnBrk="0" hangingPunct="1">
              <a:lnSpc>
                <a:spcPts val="32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隨著 </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5G </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的時代來臨，人們預測在 </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10 </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年後，行動通訊的數據流量將成長 </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1000 </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倍，異質性網 路可以兼容各種無線接取技術，將進行多個層級的組網</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457200" algn="l" defTabSz="914400" rtl="0" eaLnBrk="1" fontAlgn="auto" latinLnBrk="0" hangingPunct="1">
              <a:lnSpc>
                <a:spcPts val="3200"/>
              </a:lnSpc>
              <a:spcBef>
                <a:spcPts val="0"/>
              </a:spcBef>
              <a:spcAft>
                <a:spcPts val="0"/>
              </a:spcAft>
              <a:buClrTx/>
              <a:buSzTx/>
              <a:buFontTx/>
              <a:buNone/>
              <a:tabLst/>
              <a:defRPr/>
            </a:pPr>
            <a:endPar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457200" algn="l" defTabSz="914400" rtl="0" eaLnBrk="1" fontAlgn="auto" latinLnBrk="0" hangingPunct="1">
              <a:lnSpc>
                <a:spcPts val="32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其</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主要的技術，包括：感知小細胞</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網路、細胞間干擾協調 </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管理、</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超密集型小細胞佈建下之自我組織</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網路</a:t>
            </a: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(SON)</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849" y="2490078"/>
            <a:ext cx="6058105" cy="3709244"/>
          </a:xfrm>
          <a:prstGeom prst="rect">
            <a:avLst/>
          </a:prstGeom>
        </p:spPr>
      </p:pic>
    </p:spTree>
    <p:extLst>
      <p:ext uri="{BB962C8B-B14F-4D97-AF65-F5344CB8AC3E}">
        <p14:creationId xmlns:p14="http://schemas.microsoft.com/office/powerpoint/2010/main" val="41996075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異質性</a:t>
            </a:r>
            <a:r>
              <a:rPr kumimoji="0" lang="zh-TW" altLang="en-US" sz="2800" b="0" i="0" u="none" strike="noStrike" kern="1200" cap="none" spc="0" normalizeH="0" baseline="0" noProof="0" dirty="0">
                <a:ln>
                  <a:noFill/>
                </a:ln>
                <a:solidFill>
                  <a:srgbClr val="E7E6E6">
                    <a:lumMod val="50000"/>
                  </a:srgbClr>
                </a:solidFill>
                <a:effectLst/>
                <a:uLnTx/>
                <a:uFillTx/>
                <a:latin typeface="微软雅黑 Light"/>
                <a:ea typeface="微软雅黑 Light"/>
                <a:cs typeface="+mn-cs"/>
              </a:rPr>
              <a:t>網路</a:t>
            </a:r>
            <a:endPar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endParaRPr>
          </a:p>
        </p:txBody>
      </p:sp>
      <p:sp>
        <p:nvSpPr>
          <p:cNvPr id="2" name="文字方塊 1"/>
          <p:cNvSpPr txBox="1"/>
          <p:nvPr/>
        </p:nvSpPr>
        <p:spPr>
          <a:xfrm>
            <a:off x="0" y="6472518"/>
            <a:ext cx="157089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https://opendata.nchc.org.tw/dataset/2ba0d5ab-e209-4ae9-a137-c950f6403c33/resource/2787b141-1d2a-40b7-9235-ca4db5d8ff4c/download/5gfinal.pdf</a:t>
            </a:r>
            <a:endParaRPr kumimoji="0" lang="zh-TW" altLang="zh-TW"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5" name="文字方塊 4"/>
          <p:cNvSpPr txBox="1"/>
          <p:nvPr/>
        </p:nvSpPr>
        <p:spPr>
          <a:xfrm>
            <a:off x="369161" y="1048404"/>
            <a:ext cx="5337126" cy="502702"/>
          </a:xfrm>
          <a:prstGeom prst="rect">
            <a:avLst/>
          </a:prstGeom>
          <a:noFill/>
        </p:spPr>
        <p:txBody>
          <a:bodyPr wrap="square" rtlCol="0">
            <a:spAutoFit/>
          </a:bodyPr>
          <a:lstStyle/>
          <a:p>
            <a:pPr marL="0" marR="0" lvl="0" indent="457200" algn="l" defTabSz="914400" rtl="0" eaLnBrk="1" fontAlgn="auto" latinLnBrk="0" hangingPunct="1">
              <a:lnSpc>
                <a:spcPts val="32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srgbClr val="FFC000"/>
                </a:solidFill>
                <a:effectLst/>
                <a:uLnTx/>
                <a:uFillTx/>
                <a:latin typeface="標楷體" panose="03000509000000000000" pitchFamily="65" charset="-120"/>
                <a:ea typeface="標楷體" panose="03000509000000000000" pitchFamily="65" charset="-120"/>
                <a:cs typeface="+mn-cs"/>
              </a:rPr>
              <a:t>感知小細胞網路</a:t>
            </a:r>
            <a:r>
              <a:rPr kumimoji="0" lang="en-US" altLang="zh-TW" sz="2800" b="1" i="0" u="none" strike="noStrike" kern="1200" cap="none" spc="0" normalizeH="0" baseline="0" noProof="0" dirty="0">
                <a:ln>
                  <a:noFill/>
                </a:ln>
                <a:solidFill>
                  <a:srgbClr val="FFC000"/>
                </a:solidFill>
                <a:effectLst/>
                <a:uLnTx/>
                <a:uFillTx/>
                <a:latin typeface="標楷體" panose="03000509000000000000" pitchFamily="65" charset="-120"/>
                <a:ea typeface="標楷體" panose="03000509000000000000" pitchFamily="65" charset="-120"/>
                <a:cs typeface="+mn-cs"/>
              </a:rPr>
              <a:t>:</a:t>
            </a:r>
            <a:endParaRPr kumimoji="0" lang="zh-TW" altLang="en-US" sz="2800" b="1" i="0" u="none" strike="noStrike" kern="1200" cap="none" spc="0" normalizeH="0" baseline="0" noProof="0" dirty="0">
              <a:ln>
                <a:noFill/>
              </a:ln>
              <a:solidFill>
                <a:srgbClr val="FFC000"/>
              </a:solidFill>
              <a:effectLst/>
              <a:uLnTx/>
              <a:uFillTx/>
              <a:latin typeface="標楷體" panose="03000509000000000000" pitchFamily="65" charset="-120"/>
              <a:ea typeface="標楷體" panose="03000509000000000000" pitchFamily="65" charset="-120"/>
              <a:cs typeface="+mn-cs"/>
            </a:endParaRPr>
          </a:p>
        </p:txBody>
      </p:sp>
      <p:sp>
        <p:nvSpPr>
          <p:cNvPr id="6" name="文字方塊 5"/>
          <p:cNvSpPr txBox="1"/>
          <p:nvPr/>
        </p:nvSpPr>
        <p:spPr>
          <a:xfrm>
            <a:off x="852407" y="1691462"/>
            <a:ext cx="107713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感知無線電技術能讓小細胞基地台自動察覺使用者位置、環境、以及目前頻譜使用狀態， 進而提升無線電頻譜的使用效率。</a:t>
            </a:r>
          </a:p>
        </p:txBody>
      </p:sp>
      <p:sp>
        <p:nvSpPr>
          <p:cNvPr id="8" name="文字方塊 7"/>
          <p:cNvSpPr txBox="1"/>
          <p:nvPr/>
        </p:nvSpPr>
        <p:spPr>
          <a:xfrm>
            <a:off x="852407" y="2857844"/>
            <a:ext cx="101978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感知</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小細胞網路在跨層干擾下，達到頻譜分享和增強細胞間 干擾控制主要方法</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小</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細胞可藉由頻譜感測統計分析出此時細胞間的跨層干擾 </a:t>
            </a: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當</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小細胞與大細胞</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(macro cell)</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使用相同的頻段時，可使用分享頻譜機制來降低細胞間的跨</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層干擾 </a:t>
            </a: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感知</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中繼</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(cognitive relay)</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的佈建可以更有效的增強細胞間干擾協調</a:t>
            </a:r>
          </a:p>
        </p:txBody>
      </p:sp>
    </p:spTree>
    <p:extLst>
      <p:ext uri="{BB962C8B-B14F-4D97-AF65-F5344CB8AC3E}">
        <p14:creationId xmlns:p14="http://schemas.microsoft.com/office/powerpoint/2010/main" val="31974418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異質性</a:t>
            </a:r>
            <a:r>
              <a:rPr kumimoji="0" lang="zh-TW" altLang="en-US" sz="2800" b="0" i="0" u="none" strike="noStrike" kern="1200" cap="none" spc="0" normalizeH="0" baseline="0" noProof="0" dirty="0">
                <a:ln>
                  <a:noFill/>
                </a:ln>
                <a:solidFill>
                  <a:srgbClr val="E7E6E6">
                    <a:lumMod val="50000"/>
                  </a:srgbClr>
                </a:solidFill>
                <a:effectLst/>
                <a:uLnTx/>
                <a:uFillTx/>
                <a:latin typeface="微软雅黑 Light"/>
                <a:ea typeface="微软雅黑 Light"/>
                <a:cs typeface="+mn-cs"/>
              </a:rPr>
              <a:t>網路</a:t>
            </a:r>
            <a:endPar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endParaRPr>
          </a:p>
        </p:txBody>
      </p:sp>
      <p:sp>
        <p:nvSpPr>
          <p:cNvPr id="2" name="文字方塊 1"/>
          <p:cNvSpPr txBox="1"/>
          <p:nvPr/>
        </p:nvSpPr>
        <p:spPr>
          <a:xfrm>
            <a:off x="0" y="6472518"/>
            <a:ext cx="157089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https://opendata.nchc.org.tw/dataset/2ba0d5ab-e209-4ae9-a137-c950f6403c33/resource/2787b141-1d2a-40b7-9235-ca4db5d8ff4c/download/5gfinal.pdf</a:t>
            </a:r>
            <a:endParaRPr kumimoji="0" lang="zh-TW" altLang="zh-TW"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5" name="文字方塊 4"/>
          <p:cNvSpPr txBox="1"/>
          <p:nvPr/>
        </p:nvSpPr>
        <p:spPr>
          <a:xfrm>
            <a:off x="369161" y="1048404"/>
            <a:ext cx="5337126" cy="502702"/>
          </a:xfrm>
          <a:prstGeom prst="rect">
            <a:avLst/>
          </a:prstGeom>
          <a:noFill/>
        </p:spPr>
        <p:txBody>
          <a:bodyPr wrap="square" rtlCol="0">
            <a:spAutoFit/>
          </a:bodyPr>
          <a:lstStyle/>
          <a:p>
            <a:pPr marL="0" marR="0" lvl="0" indent="457200" algn="l" defTabSz="914400" rtl="0" eaLnBrk="1" fontAlgn="auto" latinLnBrk="0" hangingPunct="1">
              <a:lnSpc>
                <a:spcPts val="3200"/>
              </a:lnSpc>
              <a:spcBef>
                <a:spcPts val="0"/>
              </a:spcBef>
              <a:spcAft>
                <a:spcPts val="0"/>
              </a:spcAft>
              <a:buClrTx/>
              <a:buSzTx/>
              <a:buFontTx/>
              <a:buNone/>
              <a:tabLst/>
              <a:defRPr/>
            </a:pPr>
            <a:r>
              <a:rPr kumimoji="0" lang="zh-TW" altLang="en-US" sz="2800" b="1" i="0" u="none" strike="noStrike" kern="1200" cap="none" spc="0" normalizeH="0" baseline="0" noProof="0" dirty="0" smtClean="0">
                <a:ln>
                  <a:noFill/>
                </a:ln>
                <a:solidFill>
                  <a:srgbClr val="FFC000"/>
                </a:solidFill>
                <a:effectLst/>
                <a:uLnTx/>
                <a:uFillTx/>
                <a:latin typeface="標楷體" panose="03000509000000000000" pitchFamily="65" charset="-120"/>
                <a:ea typeface="標楷體" panose="03000509000000000000" pitchFamily="65" charset="-120"/>
                <a:cs typeface="+mn-cs"/>
              </a:rPr>
              <a:t>細胞</a:t>
            </a:r>
            <a:r>
              <a:rPr kumimoji="0" lang="zh-TW" altLang="en-US" sz="2800" b="1" i="0" u="none" strike="noStrike" kern="1200" cap="none" spc="0" normalizeH="0" baseline="0" noProof="0" dirty="0">
                <a:ln>
                  <a:noFill/>
                </a:ln>
                <a:solidFill>
                  <a:srgbClr val="FFC000"/>
                </a:solidFill>
                <a:effectLst/>
                <a:uLnTx/>
                <a:uFillTx/>
                <a:latin typeface="標楷體" panose="03000509000000000000" pitchFamily="65" charset="-120"/>
                <a:ea typeface="標楷體" panose="03000509000000000000" pitchFamily="65" charset="-120"/>
                <a:cs typeface="+mn-cs"/>
              </a:rPr>
              <a:t>間干擾協調</a:t>
            </a:r>
            <a:r>
              <a:rPr kumimoji="0" lang="en-US" altLang="zh-TW" sz="2800" b="1" i="0" u="none" strike="noStrike" kern="1200" cap="none" spc="0" normalizeH="0" baseline="0" noProof="0" dirty="0">
                <a:ln>
                  <a:noFill/>
                </a:ln>
                <a:solidFill>
                  <a:srgbClr val="FFC000"/>
                </a:solidFill>
                <a:effectLst/>
                <a:uLnTx/>
                <a:uFillTx/>
                <a:latin typeface="標楷體" panose="03000509000000000000" pitchFamily="65" charset="-120"/>
                <a:ea typeface="標楷體" panose="03000509000000000000" pitchFamily="65" charset="-120"/>
                <a:cs typeface="+mn-cs"/>
              </a:rPr>
              <a:t>/</a:t>
            </a:r>
            <a:r>
              <a:rPr kumimoji="0" lang="zh-TW" altLang="en-US" sz="2800" b="1" i="0" u="none" strike="noStrike" kern="1200" cap="none" spc="0" normalizeH="0" baseline="0" noProof="0" dirty="0">
                <a:ln>
                  <a:noFill/>
                </a:ln>
                <a:solidFill>
                  <a:srgbClr val="FFC000"/>
                </a:solidFill>
                <a:effectLst/>
                <a:uLnTx/>
                <a:uFillTx/>
                <a:latin typeface="標楷體" panose="03000509000000000000" pitchFamily="65" charset="-120"/>
                <a:ea typeface="標楷體" panose="03000509000000000000" pitchFamily="65" charset="-120"/>
                <a:cs typeface="+mn-cs"/>
              </a:rPr>
              <a:t>管理</a:t>
            </a:r>
            <a:r>
              <a:rPr kumimoji="0" lang="en-US" altLang="zh-TW" sz="2800" b="1" i="0" u="none" strike="noStrike" kern="1200" cap="none" spc="0" normalizeH="0" baseline="0" noProof="0" dirty="0">
                <a:ln>
                  <a:noFill/>
                </a:ln>
                <a:solidFill>
                  <a:srgbClr val="FFC000"/>
                </a:solidFill>
                <a:effectLst/>
                <a:uLnTx/>
                <a:uFillTx/>
                <a:latin typeface="標楷體" panose="03000509000000000000" pitchFamily="65" charset="-120"/>
                <a:ea typeface="標楷體" panose="03000509000000000000" pitchFamily="65" charset="-120"/>
                <a:cs typeface="+mn-cs"/>
              </a:rPr>
              <a:t>:</a:t>
            </a:r>
            <a:endParaRPr kumimoji="0" lang="zh-TW" altLang="en-US" sz="2800" b="1" i="0" u="none" strike="noStrike" kern="1200" cap="none" spc="0" normalizeH="0" baseline="0" noProof="0" dirty="0">
              <a:ln>
                <a:noFill/>
              </a:ln>
              <a:solidFill>
                <a:srgbClr val="FFC000"/>
              </a:solidFill>
              <a:effectLst/>
              <a:uLnTx/>
              <a:uFillTx/>
              <a:latin typeface="標楷體" panose="03000509000000000000" pitchFamily="65" charset="-120"/>
              <a:ea typeface="標楷體" panose="03000509000000000000" pitchFamily="65" charset="-120"/>
              <a:cs typeface="+mn-cs"/>
            </a:endParaRPr>
          </a:p>
        </p:txBody>
      </p:sp>
      <p:sp>
        <p:nvSpPr>
          <p:cNvPr id="6" name="文字方塊 5"/>
          <p:cNvSpPr txBox="1"/>
          <p:nvPr/>
        </p:nvSpPr>
        <p:spPr>
          <a:xfrm>
            <a:off x="852406" y="1691462"/>
            <a:ext cx="118717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3GPP R12</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引進多種</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技術來增強小細胞基地台區域的接取效能，</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主要技術</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如下</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8" name="文字方塊 7"/>
          <p:cNvSpPr txBox="1"/>
          <p:nvPr/>
        </p:nvSpPr>
        <p:spPr>
          <a:xfrm>
            <a:off x="852406" y="2303652"/>
            <a:ext cx="10957302"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高階</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調變</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引進更高階的 </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256QAM (Quadrature Amplitude Modulation) </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調</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變。</a:t>
            </a: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 </a:t>
            </a: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小</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細胞開</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關</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目的在於降低細胞間的干擾。目前方法可分為半靜態開</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關和動態開</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關。半</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靜態</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開關是根據變動較不劇烈的指標</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如</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流量負載</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來決定小細胞基地臺的開關，動態開關</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則是</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以子訊框來進行開</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關的判斷</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小細胞增進</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機制</a:t>
            </a: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強化</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手機在大量且密集的小細胞網路中，找尋最適合連線。 </a:t>
            </a: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4.</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雙重</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連線</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讓手機可以接收至少來自兩個不同細胞間的不同數據，在同一時間來增進</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吞吐量</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，或是傳送相同的控制信號</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(RRC diversity)</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以增進細胞基地臺間交遞的效能。</a:t>
            </a:r>
          </a:p>
        </p:txBody>
      </p:sp>
    </p:spTree>
    <p:extLst>
      <p:ext uri="{BB962C8B-B14F-4D97-AF65-F5344CB8AC3E}">
        <p14:creationId xmlns:p14="http://schemas.microsoft.com/office/powerpoint/2010/main" val="4901671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異質性</a:t>
            </a:r>
            <a:r>
              <a:rPr kumimoji="0" lang="zh-TW" altLang="en-US" sz="2800" b="0" i="0" u="none" strike="noStrike" kern="1200" cap="none" spc="0" normalizeH="0" baseline="0" noProof="0" dirty="0">
                <a:ln>
                  <a:noFill/>
                </a:ln>
                <a:solidFill>
                  <a:srgbClr val="E7E6E6">
                    <a:lumMod val="50000"/>
                  </a:srgbClr>
                </a:solidFill>
                <a:effectLst/>
                <a:uLnTx/>
                <a:uFillTx/>
                <a:latin typeface="微软雅黑 Light"/>
                <a:ea typeface="微软雅黑 Light"/>
                <a:cs typeface="+mn-cs"/>
              </a:rPr>
              <a:t>網路</a:t>
            </a:r>
            <a:endPar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endParaRPr>
          </a:p>
        </p:txBody>
      </p:sp>
      <p:sp>
        <p:nvSpPr>
          <p:cNvPr id="5" name="文字方塊 4"/>
          <p:cNvSpPr txBox="1"/>
          <p:nvPr/>
        </p:nvSpPr>
        <p:spPr>
          <a:xfrm>
            <a:off x="369161" y="1048404"/>
            <a:ext cx="6899544" cy="502702"/>
          </a:xfrm>
          <a:prstGeom prst="rect">
            <a:avLst/>
          </a:prstGeom>
          <a:noFill/>
        </p:spPr>
        <p:txBody>
          <a:bodyPr wrap="square" rtlCol="0">
            <a:spAutoFit/>
          </a:bodyPr>
          <a:lstStyle/>
          <a:p>
            <a:pPr marL="0" marR="0" lvl="0" indent="457200" algn="l" defTabSz="914400" rtl="0" eaLnBrk="1" fontAlgn="auto" latinLnBrk="0" hangingPunct="1">
              <a:lnSpc>
                <a:spcPts val="3200"/>
              </a:lnSpc>
              <a:spcBef>
                <a:spcPts val="0"/>
              </a:spcBef>
              <a:spcAft>
                <a:spcPts val="0"/>
              </a:spcAft>
              <a:buClrTx/>
              <a:buSzTx/>
              <a:buFontTx/>
              <a:buNone/>
              <a:tabLst/>
              <a:defRPr/>
            </a:pPr>
            <a:r>
              <a:rPr kumimoji="0" lang="zh-TW" altLang="en-US" sz="2800" b="1" i="0" u="none" strike="noStrike" kern="1200" cap="none" spc="0" normalizeH="0" baseline="0" noProof="0" dirty="0" smtClean="0">
                <a:ln>
                  <a:noFill/>
                </a:ln>
                <a:solidFill>
                  <a:srgbClr val="FFC000"/>
                </a:solidFill>
                <a:effectLst/>
                <a:uLnTx/>
                <a:uFillTx/>
                <a:latin typeface="標楷體" panose="03000509000000000000" pitchFamily="65" charset="-120"/>
                <a:ea typeface="標楷體" panose="03000509000000000000" pitchFamily="65" charset="-120"/>
                <a:cs typeface="+mn-cs"/>
              </a:rPr>
              <a:t>超</a:t>
            </a:r>
            <a:r>
              <a:rPr kumimoji="0" lang="zh-TW" altLang="en-US" sz="2800" b="1" i="0" u="none" strike="noStrike" kern="1200" cap="none" spc="0" normalizeH="0" baseline="0" noProof="0" dirty="0">
                <a:ln>
                  <a:noFill/>
                </a:ln>
                <a:solidFill>
                  <a:srgbClr val="FFC000"/>
                </a:solidFill>
                <a:effectLst/>
                <a:uLnTx/>
                <a:uFillTx/>
                <a:latin typeface="標楷體" panose="03000509000000000000" pitchFamily="65" charset="-120"/>
                <a:ea typeface="標楷體" panose="03000509000000000000" pitchFamily="65" charset="-120"/>
                <a:cs typeface="+mn-cs"/>
              </a:rPr>
              <a:t>密集型小細胞佈建下之自我組織網路</a:t>
            </a:r>
          </a:p>
        </p:txBody>
      </p:sp>
      <p:sp>
        <p:nvSpPr>
          <p:cNvPr id="6" name="文字方塊 5"/>
          <p:cNvSpPr txBox="1"/>
          <p:nvPr/>
        </p:nvSpPr>
        <p:spPr>
          <a:xfrm>
            <a:off x="852406" y="1589991"/>
            <a:ext cx="1063183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SON</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是</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一種自動化機制並提升運作效率與品質的網路</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，為了</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因應</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未來</a:t>
            </a: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5G</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可能</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需要超過目前 </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100~1000 </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倍的數據流量，</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高通</a:t>
            </a:r>
            <a:r>
              <a:rPr kumimoji="0" lang="en-US" altLang="zh-TW"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(Qualcomm</a:t>
            </a:r>
            <a:r>
              <a:rPr kumimoji="0" lang="en-US" altLang="zh-TW"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 提出</a:t>
            </a:r>
            <a:r>
              <a:rPr kumimoji="0" lang="zh-TW" altLang="en-US" sz="24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自我組織網路需有以下的特色：</a:t>
            </a:r>
          </a:p>
        </p:txBody>
      </p:sp>
      <p:graphicFrame>
        <p:nvGraphicFramePr>
          <p:cNvPr id="7" name="表格 6"/>
          <p:cNvGraphicFramePr>
            <a:graphicFrameLocks noGrp="1"/>
          </p:cNvGraphicFramePr>
          <p:nvPr>
            <p:extLst/>
          </p:nvPr>
        </p:nvGraphicFramePr>
        <p:xfrm>
          <a:off x="3085024" y="2450261"/>
          <a:ext cx="8879668" cy="4231923"/>
        </p:xfrm>
        <a:graphic>
          <a:graphicData uri="http://schemas.openxmlformats.org/drawingml/2006/table">
            <a:tbl>
              <a:tblPr firstRow="1" bandRow="1">
                <a:tableStyleId>{5C22544A-7EE6-4342-B048-85BDC9FD1C3A}</a:tableStyleId>
              </a:tblPr>
              <a:tblGrid>
                <a:gridCol w="4439834">
                  <a:extLst>
                    <a:ext uri="{9D8B030D-6E8A-4147-A177-3AD203B41FA5}">
                      <a16:colId xmlns:a16="http://schemas.microsoft.com/office/drawing/2014/main" val="630498145"/>
                    </a:ext>
                  </a:extLst>
                </a:gridCol>
                <a:gridCol w="4439834">
                  <a:extLst>
                    <a:ext uri="{9D8B030D-6E8A-4147-A177-3AD203B41FA5}">
                      <a16:colId xmlns:a16="http://schemas.microsoft.com/office/drawing/2014/main" val="726360210"/>
                    </a:ext>
                  </a:extLst>
                </a:gridCol>
              </a:tblGrid>
              <a:tr h="740081">
                <a:tc>
                  <a:txBody>
                    <a:bodyPr/>
                    <a:lstStyle/>
                    <a:p>
                      <a:pPr lvl="0" algn="just"/>
                      <a:r>
                        <a:rPr lang="zh-TW" altLang="en-US" sz="2000" b="1" dirty="0" smtClean="0">
                          <a:latin typeface="標楷體" panose="03000509000000000000" pitchFamily="65" charset="-120"/>
                          <a:ea typeface="標楷體" panose="03000509000000000000" pitchFamily="65" charset="-120"/>
                        </a:rPr>
                        <a:t>類別</a:t>
                      </a:r>
                      <a:endParaRPr lang="zh-TW" altLang="en-US" sz="2000" b="1" dirty="0">
                        <a:latin typeface="標楷體" panose="03000509000000000000" pitchFamily="65" charset="-120"/>
                        <a:ea typeface="標楷體" panose="03000509000000000000" pitchFamily="65" charset="-120"/>
                      </a:endParaRPr>
                    </a:p>
                  </a:txBody>
                  <a:tcPr anchor="ctr"/>
                </a:tc>
                <a:tc>
                  <a:txBody>
                    <a:bodyPr/>
                    <a:lstStyle/>
                    <a:p>
                      <a:pPr lvl="0" algn="just"/>
                      <a:r>
                        <a:rPr lang="zh-TW" altLang="en-US" sz="2000" b="1" dirty="0" smtClean="0">
                          <a:latin typeface="標楷體" panose="03000509000000000000" pitchFamily="65" charset="-120"/>
                          <a:ea typeface="標楷體" panose="03000509000000000000" pitchFamily="65" charset="-120"/>
                        </a:rPr>
                        <a:t>自我組織網路特色</a:t>
                      </a:r>
                      <a:endParaRPr lang="zh-TW" altLang="en-US" sz="2000" b="1" dirty="0">
                        <a:latin typeface="標楷體" panose="03000509000000000000" pitchFamily="65" charset="-120"/>
                        <a:ea typeface="標楷體" panose="03000509000000000000" pitchFamily="65" charset="-120"/>
                      </a:endParaRPr>
                    </a:p>
                  </a:txBody>
                  <a:tcPr anchor="ctr"/>
                </a:tc>
                <a:extLst>
                  <a:ext uri="{0D108BD9-81ED-4DB2-BD59-A6C34878D82A}">
                    <a16:rowId xmlns:a16="http://schemas.microsoft.com/office/drawing/2014/main" val="1660018346"/>
                  </a:ext>
                </a:extLst>
              </a:tr>
              <a:tr h="740081">
                <a:tc>
                  <a:txBody>
                    <a:bodyPr/>
                    <a:lstStyle/>
                    <a:p>
                      <a:pPr lvl="0" algn="just"/>
                      <a:r>
                        <a:rPr lang="zh-TW" altLang="en-US" sz="2000" b="1" dirty="0" smtClean="0">
                          <a:latin typeface="標楷體" panose="03000509000000000000" pitchFamily="65" charset="-120"/>
                          <a:ea typeface="標楷體" panose="03000509000000000000" pitchFamily="65" charset="-120"/>
                        </a:rPr>
                        <a:t>自我配置</a:t>
                      </a:r>
                      <a:endParaRPr lang="zh-TW" altLang="en-US" sz="2000" b="1" dirty="0">
                        <a:latin typeface="標楷體" panose="03000509000000000000" pitchFamily="65" charset="-120"/>
                        <a:ea typeface="標楷體" panose="03000509000000000000" pitchFamily="65" charset="-120"/>
                      </a:endParaRPr>
                    </a:p>
                  </a:txBody>
                  <a:tcPr anchor="ctr"/>
                </a:tc>
                <a:tc>
                  <a:txBody>
                    <a:bodyPr/>
                    <a:lstStyle/>
                    <a:p>
                      <a:pPr lvl="0" algn="just"/>
                      <a:r>
                        <a:rPr lang="zh-TW" altLang="en-US" sz="2000" b="1" dirty="0" smtClean="0">
                          <a:latin typeface="標楷體" panose="03000509000000000000" pitchFamily="65" charset="-120"/>
                          <a:ea typeface="標楷體" panose="03000509000000000000" pitchFamily="65" charset="-120"/>
                        </a:rPr>
                        <a:t>自動選取實體層細胞身分識別</a:t>
                      </a:r>
                      <a:endParaRPr lang="en-US" altLang="zh-TW" sz="2000" b="1" dirty="0" smtClean="0">
                        <a:latin typeface="標楷體" panose="03000509000000000000" pitchFamily="65" charset="-120"/>
                        <a:ea typeface="標楷體" panose="03000509000000000000" pitchFamily="65" charset="-120"/>
                      </a:endParaRPr>
                    </a:p>
                    <a:p>
                      <a:pPr lvl="0" algn="just"/>
                      <a:r>
                        <a:rPr lang="zh-TW" altLang="en-US" sz="2000" b="1" dirty="0" smtClean="0">
                          <a:latin typeface="標楷體" panose="03000509000000000000" pitchFamily="65" charset="-120"/>
                          <a:ea typeface="標楷體" panose="03000509000000000000" pitchFamily="65" charset="-120"/>
                        </a:rPr>
                        <a:t>自動探索鄰域</a:t>
                      </a:r>
                      <a:endParaRPr lang="en-US" altLang="zh-TW" sz="2000" b="1" dirty="0" smtClean="0">
                        <a:latin typeface="標楷體" panose="03000509000000000000" pitchFamily="65" charset="-120"/>
                        <a:ea typeface="標楷體" panose="03000509000000000000" pitchFamily="65" charset="-120"/>
                      </a:endParaRPr>
                    </a:p>
                    <a:p>
                      <a:pPr lvl="0" algn="just"/>
                      <a:r>
                        <a:rPr lang="zh-TW" altLang="en-US" sz="2000" b="1" dirty="0" smtClean="0">
                          <a:latin typeface="標楷體" panose="03000509000000000000" pitchFamily="65" charset="-120"/>
                          <a:ea typeface="標楷體" panose="03000509000000000000" pitchFamily="65" charset="-120"/>
                        </a:rPr>
                        <a:t>通道選擇</a:t>
                      </a:r>
                      <a:endParaRPr lang="zh-TW" altLang="en-US" sz="2000" b="1" dirty="0">
                        <a:latin typeface="標楷體" panose="03000509000000000000" pitchFamily="65" charset="-120"/>
                        <a:ea typeface="標楷體" panose="03000509000000000000" pitchFamily="65" charset="-120"/>
                      </a:endParaRPr>
                    </a:p>
                  </a:txBody>
                  <a:tcPr anchor="ctr"/>
                </a:tc>
                <a:extLst>
                  <a:ext uri="{0D108BD9-81ED-4DB2-BD59-A6C34878D82A}">
                    <a16:rowId xmlns:a16="http://schemas.microsoft.com/office/drawing/2014/main" val="1366551296"/>
                  </a:ext>
                </a:extLst>
              </a:tr>
              <a:tr h="740081">
                <a:tc>
                  <a:txBody>
                    <a:bodyPr/>
                    <a:lstStyle/>
                    <a:p>
                      <a:pPr lvl="0" algn="just"/>
                      <a:r>
                        <a:rPr lang="zh-TW" altLang="en-US" sz="2000" b="1" dirty="0" smtClean="0">
                          <a:latin typeface="標楷體" panose="03000509000000000000" pitchFamily="65" charset="-120"/>
                          <a:ea typeface="標楷體" panose="03000509000000000000" pitchFamily="65" charset="-120"/>
                        </a:rPr>
                        <a:t>移動管理</a:t>
                      </a:r>
                      <a:endParaRPr lang="zh-TW" altLang="en-US" sz="2000" b="1" dirty="0">
                        <a:latin typeface="標楷體" panose="03000509000000000000" pitchFamily="65" charset="-120"/>
                        <a:ea typeface="標楷體" panose="03000509000000000000" pitchFamily="65" charset="-120"/>
                      </a:endParaRPr>
                    </a:p>
                  </a:txBody>
                  <a:tcPr anchor="ctr"/>
                </a:tc>
                <a:tc>
                  <a:txBody>
                    <a:bodyPr/>
                    <a:lstStyle/>
                    <a:p>
                      <a:pPr lvl="0" algn="just"/>
                      <a:r>
                        <a:rPr lang="zh-TW" altLang="en-US" sz="2000" b="1" dirty="0" smtClean="0">
                          <a:latin typeface="標楷體" panose="03000509000000000000" pitchFamily="65" charset="-120"/>
                          <a:ea typeface="標楷體" panose="03000509000000000000" pitchFamily="65" charset="-120"/>
                        </a:rPr>
                        <a:t>頻繁交遞抑制</a:t>
                      </a:r>
                      <a:endParaRPr lang="en-US" altLang="zh-TW" sz="2000" b="1" dirty="0" smtClean="0">
                        <a:latin typeface="標楷體" panose="03000509000000000000" pitchFamily="65" charset="-120"/>
                        <a:ea typeface="標楷體" panose="03000509000000000000" pitchFamily="65" charset="-120"/>
                      </a:endParaRPr>
                    </a:p>
                    <a:p>
                      <a:pPr lvl="0" algn="just"/>
                      <a:r>
                        <a:rPr lang="zh-TW" altLang="en-US" sz="2000" b="1" dirty="0" smtClean="0">
                          <a:latin typeface="標楷體" panose="03000509000000000000" pitchFamily="65" charset="-120"/>
                          <a:ea typeface="標楷體" panose="03000509000000000000" pitchFamily="65" charset="-120"/>
                        </a:rPr>
                        <a:t>向前交遞</a:t>
                      </a:r>
                      <a:endParaRPr lang="en-US" altLang="zh-TW" sz="2000" b="1" dirty="0" smtClean="0">
                        <a:latin typeface="標楷體" panose="03000509000000000000" pitchFamily="65" charset="-120"/>
                        <a:ea typeface="標楷體" panose="03000509000000000000" pitchFamily="65" charset="-120"/>
                      </a:endParaRPr>
                    </a:p>
                    <a:p>
                      <a:pPr lvl="0" algn="just"/>
                      <a:r>
                        <a:rPr lang="zh-TW" altLang="en-US" sz="2000" b="1" dirty="0" smtClean="0">
                          <a:latin typeface="標楷體" panose="03000509000000000000" pitchFamily="65" charset="-120"/>
                          <a:ea typeface="標楷體" panose="03000509000000000000" pitchFamily="65" charset="-120"/>
                        </a:rPr>
                        <a:t>強健移動性</a:t>
                      </a:r>
                      <a:endParaRPr lang="zh-TW" altLang="en-US" sz="2000" b="1" dirty="0">
                        <a:latin typeface="標楷體" panose="03000509000000000000" pitchFamily="65" charset="-120"/>
                        <a:ea typeface="標楷體" panose="03000509000000000000" pitchFamily="65" charset="-120"/>
                      </a:endParaRPr>
                    </a:p>
                  </a:txBody>
                  <a:tcPr anchor="ctr"/>
                </a:tc>
                <a:extLst>
                  <a:ext uri="{0D108BD9-81ED-4DB2-BD59-A6C34878D82A}">
                    <a16:rowId xmlns:a16="http://schemas.microsoft.com/office/drawing/2014/main" val="2791189150"/>
                  </a:ext>
                </a:extLst>
              </a:tr>
              <a:tr h="740081">
                <a:tc>
                  <a:txBody>
                    <a:bodyPr/>
                    <a:lstStyle/>
                    <a:p>
                      <a:pPr lvl="0" algn="just"/>
                      <a:r>
                        <a:rPr lang="zh-TW" altLang="en-US" sz="2000" b="1" dirty="0" smtClean="0">
                          <a:latin typeface="標楷體" panose="03000509000000000000" pitchFamily="65" charset="-120"/>
                          <a:ea typeface="標楷體" panose="03000509000000000000" pitchFamily="65" charset="-120"/>
                        </a:rPr>
                        <a:t>資源與傳輸功率管理</a:t>
                      </a:r>
                      <a:endParaRPr lang="zh-TW" altLang="en-US" sz="2000" b="1" dirty="0">
                        <a:latin typeface="標楷體" panose="03000509000000000000" pitchFamily="65" charset="-120"/>
                        <a:ea typeface="標楷體" panose="03000509000000000000" pitchFamily="65" charset="-120"/>
                      </a:endParaRPr>
                    </a:p>
                  </a:txBody>
                  <a:tcPr anchor="ctr"/>
                </a:tc>
                <a:tc>
                  <a:txBody>
                    <a:bodyPr/>
                    <a:lstStyle/>
                    <a:p>
                      <a:pPr lvl="0" algn="just"/>
                      <a:r>
                        <a:rPr lang="zh-TW" altLang="en-US" sz="2000" b="1" dirty="0" smtClean="0">
                          <a:latin typeface="標楷體" panose="03000509000000000000" pitchFamily="65" charset="-120"/>
                          <a:ea typeface="標楷體" panose="03000509000000000000" pitchFamily="65" charset="-120"/>
                        </a:rPr>
                        <a:t>資源分割與協調</a:t>
                      </a:r>
                      <a:endParaRPr lang="en-US" altLang="zh-TW" sz="2000" b="1" dirty="0" smtClean="0">
                        <a:latin typeface="標楷體" panose="03000509000000000000" pitchFamily="65" charset="-120"/>
                        <a:ea typeface="標楷體" panose="03000509000000000000" pitchFamily="65" charset="-120"/>
                      </a:endParaRPr>
                    </a:p>
                    <a:p>
                      <a:pPr lvl="0" algn="just"/>
                      <a:r>
                        <a:rPr lang="zh-TW" altLang="en-US" sz="2000" b="1" dirty="0" smtClean="0">
                          <a:latin typeface="標楷體" panose="03000509000000000000" pitchFamily="65" charset="-120"/>
                          <a:ea typeface="標楷體" panose="03000509000000000000" pitchFamily="65" charset="-120"/>
                        </a:rPr>
                        <a:t>負載平衡</a:t>
                      </a:r>
                      <a:endParaRPr lang="zh-TW" altLang="en-US" sz="2000" b="1" dirty="0">
                        <a:latin typeface="標楷體" panose="03000509000000000000" pitchFamily="65" charset="-120"/>
                        <a:ea typeface="標楷體" panose="03000509000000000000" pitchFamily="65" charset="-120"/>
                      </a:endParaRPr>
                    </a:p>
                  </a:txBody>
                  <a:tcPr anchor="ctr"/>
                </a:tc>
                <a:extLst>
                  <a:ext uri="{0D108BD9-81ED-4DB2-BD59-A6C34878D82A}">
                    <a16:rowId xmlns:a16="http://schemas.microsoft.com/office/drawing/2014/main" val="1000940673"/>
                  </a:ext>
                </a:extLst>
              </a:tr>
              <a:tr h="740081">
                <a:tc>
                  <a:txBody>
                    <a:bodyPr/>
                    <a:lstStyle/>
                    <a:p>
                      <a:pPr lvl="0" algn="just"/>
                      <a:r>
                        <a:rPr lang="zh-TW" altLang="en-US" sz="2000" b="1" dirty="0" smtClean="0">
                          <a:latin typeface="標楷體" panose="03000509000000000000" pitchFamily="65" charset="-120"/>
                          <a:ea typeface="標楷體" panose="03000509000000000000" pitchFamily="65" charset="-120"/>
                        </a:rPr>
                        <a:t>回程線路感應運作</a:t>
                      </a:r>
                      <a:endParaRPr lang="zh-TW" altLang="en-US" sz="2000" b="1" dirty="0">
                        <a:latin typeface="標楷體" panose="03000509000000000000" pitchFamily="65" charset="-120"/>
                        <a:ea typeface="標楷體" panose="03000509000000000000" pitchFamily="65" charset="-120"/>
                      </a:endParaRPr>
                    </a:p>
                  </a:txBody>
                  <a:tcPr anchor="ctr"/>
                </a:tc>
                <a:tc>
                  <a:txBody>
                    <a:bodyPr/>
                    <a:lstStyle/>
                    <a:p>
                      <a:pPr lvl="0" algn="just"/>
                      <a:r>
                        <a:rPr lang="zh-TW" altLang="en-US" sz="2000" b="1" dirty="0" smtClean="0">
                          <a:latin typeface="標楷體" panose="03000509000000000000" pitchFamily="65" charset="-120"/>
                          <a:ea typeface="標楷體" panose="03000509000000000000" pitchFamily="65" charset="-120"/>
                        </a:rPr>
                        <a:t>回程線路品質感應負載平衡</a:t>
                      </a:r>
                      <a:endParaRPr lang="zh-TW" altLang="en-US" sz="2000" b="1" dirty="0">
                        <a:latin typeface="標楷體" panose="03000509000000000000" pitchFamily="65" charset="-120"/>
                        <a:ea typeface="標楷體" panose="03000509000000000000" pitchFamily="65" charset="-120"/>
                      </a:endParaRPr>
                    </a:p>
                  </a:txBody>
                  <a:tcPr anchor="ctr"/>
                </a:tc>
                <a:extLst>
                  <a:ext uri="{0D108BD9-81ED-4DB2-BD59-A6C34878D82A}">
                    <a16:rowId xmlns:a16="http://schemas.microsoft.com/office/drawing/2014/main" val="1088590331"/>
                  </a:ext>
                </a:extLst>
              </a:tr>
            </a:tbl>
          </a:graphicData>
        </a:graphic>
      </p:graphicFrame>
    </p:spTree>
    <p:extLst>
      <p:ext uri="{BB962C8B-B14F-4D97-AF65-F5344CB8AC3E}">
        <p14:creationId xmlns:p14="http://schemas.microsoft.com/office/powerpoint/2010/main" val="39142485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異質性</a:t>
            </a:r>
            <a:r>
              <a:rPr kumimoji="0" lang="zh-TW" altLang="en-US" sz="2800" b="0" i="0" u="none" strike="noStrike" kern="1200" cap="none" spc="0" normalizeH="0" baseline="0" noProof="0" dirty="0">
                <a:ln>
                  <a:noFill/>
                </a:ln>
                <a:solidFill>
                  <a:srgbClr val="E7E6E6">
                    <a:lumMod val="50000"/>
                  </a:srgbClr>
                </a:solidFill>
                <a:effectLst/>
                <a:uLnTx/>
                <a:uFillTx/>
                <a:latin typeface="微软雅黑 Light"/>
                <a:ea typeface="微软雅黑 Light"/>
                <a:cs typeface="+mn-cs"/>
              </a:rPr>
              <a:t>網路</a:t>
            </a:r>
            <a:endPar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190" y="387006"/>
            <a:ext cx="9104428" cy="61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0" y="6488668"/>
            <a:ext cx="39518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http://</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www.3gpp.org/hetnet</a:t>
            </a:r>
            <a:endParaRPr kumimoji="0" lang="zh-TW" altLang="zh-TW"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Tree>
    <p:extLst>
      <p:ext uri="{BB962C8B-B14F-4D97-AF65-F5344CB8AC3E}">
        <p14:creationId xmlns:p14="http://schemas.microsoft.com/office/powerpoint/2010/main" val="24897606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異質性</a:t>
            </a:r>
            <a:r>
              <a:rPr kumimoji="0" lang="zh-TW" altLang="en-US" sz="2800" b="0" i="0" u="none" strike="noStrike" kern="1200" cap="none" spc="0" normalizeH="0" baseline="0" noProof="0" dirty="0">
                <a:ln>
                  <a:noFill/>
                </a:ln>
                <a:solidFill>
                  <a:srgbClr val="E7E6E6">
                    <a:lumMod val="50000"/>
                  </a:srgbClr>
                </a:solidFill>
                <a:effectLst/>
                <a:uLnTx/>
                <a:uFillTx/>
                <a:latin typeface="微软雅黑 Light"/>
                <a:ea typeface="微软雅黑 Light"/>
                <a:cs typeface="+mn-cs"/>
              </a:rPr>
              <a:t>網路</a:t>
            </a:r>
            <a:endPar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endParaRPr>
          </a:p>
        </p:txBody>
      </p:sp>
      <p:sp>
        <p:nvSpPr>
          <p:cNvPr id="5" name="內容版面配置區 2"/>
          <p:cNvSpPr txBox="1">
            <a:spLocks/>
          </p:cNvSpPr>
          <p:nvPr/>
        </p:nvSpPr>
        <p:spPr>
          <a:xfrm>
            <a:off x="772053" y="1322258"/>
            <a:ext cx="10882671"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800"/>
              </a:spcBef>
              <a:spcAft>
                <a:spcPts val="1800"/>
              </a:spcAft>
              <a:buClrTx/>
              <a:buSzTx/>
              <a:buFont typeface="Arial" panose="020B0604020202020204" pitchFamily="34" charset="0"/>
              <a:buChar char="•"/>
              <a:tabLst/>
              <a:defRPr/>
            </a:pPr>
            <a:r>
              <a:rPr kumimoji="0" lang="en-US" altLang="zh-TW" sz="2800" b="0" i="0" u="none" strike="noStrike" kern="1200" cap="none" spc="0" normalizeH="0" baseline="0" noProof="0" dirty="0" err="1" smtClean="0">
                <a:ln>
                  <a:noFill/>
                </a:ln>
                <a:solidFill>
                  <a:srgbClr val="FF0000"/>
                </a:solidFill>
                <a:effectLst/>
                <a:uLnTx/>
                <a:uFillTx/>
                <a:latin typeface="Calibri Light"/>
                <a:ea typeface="微软雅黑 Light"/>
                <a:cs typeface="+mn-cs"/>
              </a:rPr>
              <a:t>HeNB</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 (Home </a:t>
            </a:r>
            <a:r>
              <a:rPr kumimoji="0" lang="en-US" altLang="zh-TW" sz="2800" b="0" i="0" u="none" strike="noStrike" kern="1200" cap="none" spc="0" normalizeH="0" baseline="0" noProof="0" dirty="0" err="1" smtClean="0">
                <a:ln>
                  <a:noFill/>
                </a:ln>
                <a:solidFill>
                  <a:prstClr val="black"/>
                </a:solidFill>
                <a:effectLst/>
                <a:uLnTx/>
                <a:uFillTx/>
                <a:latin typeface="Calibri Light"/>
                <a:ea typeface="微软雅黑 Light"/>
                <a:cs typeface="+mn-cs"/>
              </a:rPr>
              <a:t>eNB</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 Release 9.  </a:t>
            </a:r>
          </a:p>
          <a:p>
            <a:pPr marL="685800" marR="0" lvl="1" indent="-228600" algn="just"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A </a:t>
            </a:r>
            <a:r>
              <a:rPr kumimoji="0" lang="en-US" altLang="zh-TW" sz="2800" b="1" i="0" u="none" strike="noStrike" kern="1200" cap="none" spc="0" normalizeH="0" baseline="0" noProof="0" dirty="0" smtClean="0">
                <a:ln>
                  <a:noFill/>
                </a:ln>
                <a:solidFill>
                  <a:srgbClr val="0000FF"/>
                </a:solidFill>
                <a:effectLst/>
                <a:uLnTx/>
                <a:uFillTx/>
                <a:latin typeface="Calibri Light"/>
                <a:ea typeface="微软雅黑 Light"/>
                <a:cs typeface="+mn-cs"/>
              </a:rPr>
              <a:t>low power </a:t>
            </a:r>
            <a:r>
              <a:rPr kumimoji="0" lang="en-US" altLang="zh-TW" sz="2800" b="1" i="0" u="none" strike="noStrike" kern="1200" cap="none" spc="0" normalizeH="0" baseline="0" noProof="0" dirty="0" err="1" smtClean="0">
                <a:ln>
                  <a:noFill/>
                </a:ln>
                <a:solidFill>
                  <a:srgbClr val="0000FF"/>
                </a:solidFill>
                <a:effectLst/>
                <a:uLnTx/>
                <a:uFillTx/>
                <a:latin typeface="Calibri Light"/>
                <a:ea typeface="微软雅黑 Light"/>
                <a:cs typeface="+mn-cs"/>
              </a:rPr>
              <a:t>eNB</a:t>
            </a:r>
            <a:r>
              <a:rPr kumimoji="0" lang="en-US" altLang="zh-TW" sz="2800" b="1" i="0" u="none" strike="noStrike" kern="1200" cap="none" spc="0" normalizeH="0" baseline="0" noProof="0" dirty="0" smtClean="0">
                <a:ln>
                  <a:noFill/>
                </a:ln>
                <a:solidFill>
                  <a:srgbClr val="0000FF"/>
                </a:solidFill>
                <a:effectLst/>
                <a:uLnTx/>
                <a:uFillTx/>
                <a:latin typeface="Calibri Light"/>
                <a:ea typeface="微软雅黑 Light"/>
                <a:cs typeface="+mn-cs"/>
              </a:rPr>
              <a:t> </a:t>
            </a: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which is mainly used to provide indoor coverage, </a:t>
            </a:r>
            <a:r>
              <a:rPr kumimoji="0" lang="en-US" altLang="zh-TW" sz="2800" b="1" i="0" u="none" strike="noStrike" kern="1200" cap="none" spc="0" normalizeH="0" baseline="0" noProof="0" dirty="0" err="1" smtClean="0">
                <a:ln>
                  <a:noFill/>
                </a:ln>
                <a:solidFill>
                  <a:prstClr val="black"/>
                </a:solidFill>
                <a:effectLst/>
                <a:uLnTx/>
                <a:uFillTx/>
                <a:latin typeface="Calibri Light"/>
                <a:ea typeface="微软雅黑 Light"/>
                <a:cs typeface="+mn-cs"/>
              </a:rPr>
              <a:t>femto</a:t>
            </a: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-cells, for </a:t>
            </a:r>
            <a:r>
              <a:rPr kumimoji="0" lang="en-US" altLang="zh-TW" sz="2800" b="1" i="0" u="none" strike="noStrike" kern="1200" cap="none" spc="0" normalizeH="0" baseline="0" noProof="0" dirty="0" smtClean="0">
                <a:ln>
                  <a:noFill/>
                </a:ln>
                <a:solidFill>
                  <a:srgbClr val="0000FF"/>
                </a:solidFill>
                <a:effectLst/>
                <a:uLnTx/>
                <a:uFillTx/>
                <a:latin typeface="Calibri Light"/>
                <a:ea typeface="微软雅黑 Light"/>
                <a:cs typeface="+mn-cs"/>
              </a:rPr>
              <a:t>Closed Subscriber Groups </a:t>
            </a: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a:t>
            </a:r>
            <a:r>
              <a:rPr kumimoji="0" lang="en-US" altLang="zh-TW" sz="2800" b="1" i="0" u="none" strike="noStrike" kern="1200" cap="none" spc="0" normalizeH="0" baseline="0" noProof="0" dirty="0" smtClean="0">
                <a:ln>
                  <a:noFill/>
                </a:ln>
                <a:solidFill>
                  <a:srgbClr val="0000FF"/>
                </a:solidFill>
                <a:effectLst/>
                <a:uLnTx/>
                <a:uFillTx/>
                <a:latin typeface="Calibri Light"/>
                <a:ea typeface="微软雅黑 Light"/>
                <a:cs typeface="+mn-cs"/>
              </a:rPr>
              <a:t>CSG</a:t>
            </a: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 for example, in office premises. </a:t>
            </a:r>
          </a:p>
          <a:p>
            <a:pPr marL="228600" marR="0" lvl="0" indent="-228600" algn="just" defTabSz="914400" rtl="0" eaLnBrk="1" fontAlgn="base" latinLnBrk="0" hangingPunct="1">
              <a:lnSpc>
                <a:spcPct val="90000"/>
              </a:lnSpc>
              <a:spcBef>
                <a:spcPts val="1800"/>
              </a:spcBef>
              <a:spcAft>
                <a:spcPts val="180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The </a:t>
            </a:r>
            <a:r>
              <a:rPr kumimoji="0" lang="en-US" altLang="zh-TW" sz="2800" b="0" i="0" u="none" strike="noStrike" kern="1200" cap="none" spc="0" normalizeH="0" baseline="0" noProof="0" dirty="0" smtClean="0">
                <a:ln>
                  <a:noFill/>
                </a:ln>
                <a:solidFill>
                  <a:srgbClr val="FF0000"/>
                </a:solidFill>
                <a:effectLst/>
                <a:uLnTx/>
                <a:uFillTx/>
                <a:latin typeface="Calibri Light"/>
                <a:ea typeface="微软雅黑 Light"/>
                <a:cs typeface="+mn-cs"/>
              </a:rPr>
              <a:t>Relay Node </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(RN) : Release 10 . </a:t>
            </a:r>
          </a:p>
          <a:p>
            <a:pPr marL="685800" marR="0" lvl="1" indent="-228600" algn="just" defTabSz="9144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Connected to a </a:t>
            </a:r>
            <a:r>
              <a:rPr kumimoji="0" lang="en-US" altLang="zh-TW" sz="2800" b="1" i="0" u="none" strike="noStrike" kern="1200" cap="none" spc="0" normalizeH="0" baseline="0" noProof="0" dirty="0" smtClean="0">
                <a:ln>
                  <a:noFill/>
                </a:ln>
                <a:solidFill>
                  <a:srgbClr val="0000FF"/>
                </a:solidFill>
                <a:effectLst/>
                <a:uLnTx/>
                <a:uFillTx/>
                <a:latin typeface="Calibri Light"/>
                <a:ea typeface="微软雅黑 Light"/>
                <a:cs typeface="+mn-cs"/>
              </a:rPr>
              <a:t>Donor </a:t>
            </a:r>
            <a:r>
              <a:rPr kumimoji="0" lang="en-US" altLang="zh-TW" sz="2800" b="1" i="0" u="none" strike="noStrike" kern="1200" cap="none" spc="0" normalizeH="0" baseline="0" noProof="0" dirty="0" err="1" smtClean="0">
                <a:ln>
                  <a:noFill/>
                </a:ln>
                <a:solidFill>
                  <a:srgbClr val="0000FF"/>
                </a:solidFill>
                <a:effectLst/>
                <a:uLnTx/>
                <a:uFillTx/>
                <a:latin typeface="Calibri Light"/>
                <a:ea typeface="微软雅黑 Light"/>
                <a:cs typeface="+mn-cs"/>
              </a:rPr>
              <a:t>eNB</a:t>
            </a:r>
            <a:r>
              <a:rPr kumimoji="0" lang="en-US" altLang="zh-TW" sz="2800" b="1" i="0" u="none" strike="noStrike" kern="1200" cap="none" spc="0" normalizeH="0" baseline="0" noProof="0" dirty="0" smtClean="0">
                <a:ln>
                  <a:noFill/>
                </a:ln>
                <a:solidFill>
                  <a:srgbClr val="0000FF"/>
                </a:solidFill>
                <a:effectLst/>
                <a:uLnTx/>
                <a:uFillTx/>
                <a:latin typeface="Calibri Light"/>
                <a:ea typeface="微软雅黑 Light"/>
                <a:cs typeface="+mn-cs"/>
              </a:rPr>
              <a:t> </a:t>
            </a: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a:t>
            </a:r>
            <a:r>
              <a:rPr kumimoji="0" lang="en-US" altLang="zh-TW" sz="2800" b="1" i="0" u="none" strike="noStrike" kern="1200" cap="none" spc="0" normalizeH="0" baseline="0" noProof="0" dirty="0" err="1" smtClean="0">
                <a:ln>
                  <a:noFill/>
                </a:ln>
                <a:solidFill>
                  <a:prstClr val="black"/>
                </a:solidFill>
                <a:effectLst/>
                <a:uLnTx/>
                <a:uFillTx/>
                <a:latin typeface="Calibri Light"/>
                <a:ea typeface="微软雅黑 Light"/>
                <a:cs typeface="+mn-cs"/>
              </a:rPr>
              <a:t>DeNB</a:t>
            </a: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 via the LTE Un radio interface.</a:t>
            </a:r>
          </a:p>
          <a:p>
            <a:pPr marL="228600" marR="0" lvl="0" indent="-228600" algn="just" defTabSz="914400" rtl="0" eaLnBrk="1" fontAlgn="base" latinLnBrk="0" hangingPunct="1">
              <a:lnSpc>
                <a:spcPct val="90000"/>
              </a:lnSpc>
              <a:spcBef>
                <a:spcPts val="1800"/>
              </a:spcBef>
              <a:spcAft>
                <a:spcPts val="180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srgbClr val="0000FF"/>
                </a:solidFill>
                <a:effectLst/>
                <a:uLnTx/>
                <a:uFillTx/>
                <a:latin typeface="Calibri Light"/>
                <a:ea typeface="微软雅黑 Light"/>
                <a:cs typeface="+mn-cs"/>
              </a:rPr>
              <a:t>RRHs</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 connected to an </a:t>
            </a:r>
            <a:r>
              <a:rPr kumimoji="0" lang="en-US" altLang="zh-TW" sz="2800" b="0" i="0" u="none" strike="noStrike" kern="1200" cap="none" spc="0" normalizeH="0" baseline="0" noProof="0" dirty="0" err="1" smtClean="0">
                <a:ln>
                  <a:noFill/>
                </a:ln>
                <a:solidFill>
                  <a:srgbClr val="0000FF"/>
                </a:solidFill>
                <a:effectLst/>
                <a:uLnTx/>
                <a:uFillTx/>
                <a:latin typeface="Calibri Light"/>
                <a:ea typeface="微软雅黑 Light"/>
                <a:cs typeface="+mn-cs"/>
              </a:rPr>
              <a:t>eNB</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 via fiber can be used to provide small cell coverage.</a:t>
            </a:r>
            <a:endParaRPr kumimoji="0" lang="zh-TW" altLang="en-US" sz="2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Tree>
    <p:extLst>
      <p:ext uri="{BB962C8B-B14F-4D97-AF65-F5344CB8AC3E}">
        <p14:creationId xmlns:p14="http://schemas.microsoft.com/office/powerpoint/2010/main" val="14821461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異質性</a:t>
            </a:r>
            <a:r>
              <a:rPr kumimoji="0" lang="zh-TW" altLang="en-US" sz="2800" b="0" i="0" u="none" strike="noStrike" kern="1200" cap="none" spc="0" normalizeH="0" baseline="0" noProof="0" dirty="0">
                <a:ln>
                  <a:noFill/>
                </a:ln>
                <a:solidFill>
                  <a:srgbClr val="E7E6E6">
                    <a:lumMod val="50000"/>
                  </a:srgbClr>
                </a:solidFill>
                <a:effectLst/>
                <a:uLnTx/>
                <a:uFillTx/>
                <a:latin typeface="微软雅黑 Light"/>
                <a:ea typeface="微软雅黑 Light"/>
                <a:cs typeface="+mn-cs"/>
              </a:rPr>
              <a:t>網路</a:t>
            </a:r>
            <a:endPar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endParaRPr>
          </a:p>
        </p:txBody>
      </p:sp>
      <p:pic>
        <p:nvPicPr>
          <p:cNvPr id="6" name="Picture 2" descr="fig002"/>
          <p:cNvPicPr>
            <a:picLocks noChangeAspect="1" noChangeArrowheads="1"/>
          </p:cNvPicPr>
          <p:nvPr/>
        </p:nvPicPr>
        <p:blipFill>
          <a:blip r:embed="rId3" cstate="print"/>
          <a:srcRect/>
          <a:stretch>
            <a:fillRect/>
          </a:stretch>
        </p:blipFill>
        <p:spPr bwMode="auto">
          <a:xfrm>
            <a:off x="2429593" y="646439"/>
            <a:ext cx="9465289" cy="5826079"/>
          </a:xfrm>
          <a:prstGeom prst="rect">
            <a:avLst/>
          </a:prstGeom>
          <a:noFill/>
        </p:spPr>
      </p:pic>
      <p:sp>
        <p:nvSpPr>
          <p:cNvPr id="2" name="文字方塊 1"/>
          <p:cNvSpPr txBox="1"/>
          <p:nvPr/>
        </p:nvSpPr>
        <p:spPr>
          <a:xfrm>
            <a:off x="0" y="6472518"/>
            <a:ext cx="39518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http://</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www.3gpp.org/hetnet</a:t>
            </a:r>
            <a:endParaRPr kumimoji="0" lang="zh-TW" altLang="zh-TW"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Tree>
    <p:extLst>
      <p:ext uri="{BB962C8B-B14F-4D97-AF65-F5344CB8AC3E}">
        <p14:creationId xmlns:p14="http://schemas.microsoft.com/office/powerpoint/2010/main" val="37000429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60" y="908721"/>
            <a:ext cx="7776864" cy="5211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4"/>
          </p:nvPr>
        </p:nvSpPr>
        <p:spPr/>
        <p:txBody>
          <a:bodyPr/>
          <a:lstStyle/>
          <a:p>
            <a:pPr fontAlgn="base">
              <a:spcBef>
                <a:spcPct val="0"/>
              </a:spcBef>
              <a:spcAft>
                <a:spcPct val="0"/>
              </a:spcAft>
            </a:pPr>
            <a:r>
              <a:rPr kumimoji="1" lang="en-US" altLang="zh-TW">
                <a:solidFill>
                  <a:srgbClr val="000000"/>
                </a:solidFill>
                <a:latin typeface="Times New Roman"/>
              </a:rPr>
              <a:t>Page. </a:t>
            </a:r>
            <a:fld id="{6EE93A2B-D0F3-454F-8559-1A5608D746EC}" type="slidenum">
              <a:rPr kumimoji="1" lang="zh-TW" altLang="en-US">
                <a:solidFill>
                  <a:srgbClr val="000000"/>
                </a:solidFill>
                <a:latin typeface="Times New Roman"/>
              </a:rPr>
              <a:pPr fontAlgn="base">
                <a:spcBef>
                  <a:spcPct val="0"/>
                </a:spcBef>
                <a:spcAft>
                  <a:spcPct val="0"/>
                </a:spcAft>
              </a:pPr>
              <a:t>39</a:t>
            </a:fld>
            <a:endParaRPr kumimoji="1" lang="zh-TW" altLang="en-US" dirty="0">
              <a:solidFill>
                <a:srgbClr val="000000"/>
              </a:solidFill>
              <a:latin typeface="Times New Roman"/>
            </a:endParaRPr>
          </a:p>
        </p:txBody>
      </p:sp>
      <p:sp>
        <p:nvSpPr>
          <p:cNvPr id="5" name="標題 1"/>
          <p:cNvSpPr>
            <a:spLocks noGrp="1"/>
          </p:cNvSpPr>
          <p:nvPr>
            <p:ph type="title"/>
          </p:nvPr>
        </p:nvSpPr>
        <p:spPr/>
        <p:txBody>
          <a:bodyPr/>
          <a:lstStyle/>
          <a:p>
            <a:pPr>
              <a:spcBef>
                <a:spcPts val="1800"/>
              </a:spcBef>
            </a:pPr>
            <a:r>
              <a:rPr lang="en-US" altLang="zh-TW" b="1" dirty="0" smtClean="0">
                <a:latin typeface="Times New Roman" pitchFamily="18" charset="0"/>
                <a:ea typeface="標楷體" pitchFamily="65" charset="-120"/>
                <a:cs typeface="Times New Roman" pitchFamily="18" charset="0"/>
              </a:rPr>
              <a:t>LTE </a:t>
            </a:r>
            <a:r>
              <a:rPr lang="en-US" altLang="zh-TW" b="1" dirty="0" err="1" smtClean="0">
                <a:latin typeface="Times New Roman" pitchFamily="18" charset="0"/>
                <a:ea typeface="標楷體" pitchFamily="65" charset="-120"/>
                <a:cs typeface="Times New Roman" pitchFamily="18" charset="0"/>
              </a:rPr>
              <a:t>HetNet</a:t>
            </a:r>
            <a:r>
              <a:rPr lang="en-US" altLang="zh-TW" b="1" dirty="0" smtClean="0">
                <a:latin typeface="Times New Roman" pitchFamily="18" charset="0"/>
                <a:ea typeface="標楷體" pitchFamily="65" charset="-120"/>
                <a:cs typeface="Times New Roman" pitchFamily="18" charset="0"/>
              </a:rPr>
              <a:t>/small</a:t>
            </a:r>
            <a:r>
              <a:rPr lang="zh-TW" altLang="en-US" b="1" dirty="0" smtClean="0">
                <a:latin typeface="Times New Roman" pitchFamily="18" charset="0"/>
                <a:ea typeface="標楷體" pitchFamily="65" charset="-120"/>
                <a:cs typeface="Times New Roman" pitchFamily="18" charset="0"/>
              </a:rPr>
              <a:t>介紹</a:t>
            </a:r>
            <a:endParaRPr lang="en-US" altLang="zh-TW" b="1" dirty="0" smtClean="0">
              <a:latin typeface="Times New Roman" pitchFamily="18" charset="0"/>
              <a:ea typeface="標楷體" pitchFamily="65" charset="-120"/>
              <a:cs typeface="Times New Roman" pitchFamily="18" charset="0"/>
            </a:endParaRPr>
          </a:p>
        </p:txBody>
      </p:sp>
      <p:sp>
        <p:nvSpPr>
          <p:cNvPr id="6" name="矩形 5"/>
          <p:cNvSpPr/>
          <p:nvPr/>
        </p:nvSpPr>
        <p:spPr>
          <a:xfrm>
            <a:off x="2279576" y="6084004"/>
            <a:ext cx="4176464" cy="369332"/>
          </a:xfrm>
          <a:prstGeom prst="rect">
            <a:avLst/>
          </a:prstGeom>
        </p:spPr>
        <p:txBody>
          <a:bodyPr wrap="square">
            <a:spAutoFit/>
          </a:bodyPr>
          <a:lstStyle/>
          <a:p>
            <a:pPr fontAlgn="base">
              <a:spcBef>
                <a:spcPct val="0"/>
              </a:spcBef>
              <a:spcAft>
                <a:spcPct val="0"/>
              </a:spcAft>
            </a:pPr>
            <a:r>
              <a:rPr kumimoji="1" lang="zh-TW" altLang="en-US" b="1" dirty="0">
                <a:solidFill>
                  <a:srgbClr val="522438"/>
                </a:solidFill>
                <a:latin typeface="Times New Roman"/>
                <a:ea typeface="標楷體"/>
              </a:rPr>
              <a:t>資料來源</a:t>
            </a:r>
            <a:r>
              <a:rPr kumimoji="1" lang="en-US" altLang="zh-TW" dirty="0">
                <a:solidFill>
                  <a:srgbClr val="522438"/>
                </a:solidFill>
                <a:latin typeface="Times New Roman"/>
                <a:ea typeface="標楷體"/>
              </a:rPr>
              <a:t>http://www.3gpp.org/hetnet//</a:t>
            </a:r>
            <a:endParaRPr kumimoji="1" lang="zh-TW" altLang="en-US" dirty="0">
              <a:solidFill>
                <a:srgbClr val="522438"/>
              </a:solidFill>
              <a:latin typeface="Times New Roman"/>
              <a:ea typeface="標楷體"/>
            </a:endParaRPr>
          </a:p>
        </p:txBody>
      </p:sp>
    </p:spTree>
    <p:extLst>
      <p:ext uri="{BB962C8B-B14F-4D97-AF65-F5344CB8AC3E}">
        <p14:creationId xmlns:p14="http://schemas.microsoft.com/office/powerpoint/2010/main" val="3209819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5617" y="797510"/>
            <a:ext cx="9978887" cy="5262979"/>
          </a:xfrm>
          <a:prstGeom prst="rect">
            <a:avLst/>
          </a:prstGeom>
        </p:spPr>
        <p:txBody>
          <a:bodyPr wrap="square">
            <a:spAutoFit/>
          </a:bodyPr>
          <a:lstStyle/>
          <a:p>
            <a:pPr marL="285750" indent="-285750">
              <a:buFont typeface="Arial" panose="020B0604020202020204" pitchFamily="34" charset="0"/>
              <a:buChar char="•"/>
            </a:pPr>
            <a:r>
              <a:rPr lang="zh-TW" altLang="en-US" sz="2800" b="1" dirty="0">
                <a:solidFill>
                  <a:srgbClr val="202122"/>
                </a:solidFill>
                <a:latin typeface="Arial" panose="020B0604020202020204" pitchFamily="34" charset="0"/>
              </a:rPr>
              <a:t>蜂巢式網路</a:t>
            </a:r>
            <a:r>
              <a:rPr lang="zh-TW" altLang="en-US" sz="2800" dirty="0">
                <a:solidFill>
                  <a:srgbClr val="202122"/>
                </a:solidFill>
                <a:latin typeface="Arial" panose="020B0604020202020204" pitchFamily="34" charset="0"/>
              </a:rPr>
              <a:t>（英語：</a:t>
            </a:r>
            <a:r>
              <a:rPr lang="en-US" altLang="zh-TW" sz="2800" dirty="0">
                <a:solidFill>
                  <a:srgbClr val="202122"/>
                </a:solidFill>
                <a:latin typeface="Arial" panose="020B0604020202020204" pitchFamily="34" charset="0"/>
              </a:rPr>
              <a:t>Cellular network</a:t>
            </a:r>
            <a:r>
              <a:rPr lang="zh-TW" altLang="en-US" sz="2800" dirty="0">
                <a:solidFill>
                  <a:srgbClr val="202122"/>
                </a:solidFill>
                <a:latin typeface="Arial" panose="020B0604020202020204" pitchFamily="34" charset="0"/>
              </a:rPr>
              <a:t>），又稱</a:t>
            </a:r>
            <a:r>
              <a:rPr lang="zh-TW" altLang="en-US" sz="2800" b="1" dirty="0">
                <a:solidFill>
                  <a:srgbClr val="202122"/>
                </a:solidFill>
                <a:latin typeface="Arial" panose="020B0604020202020204" pitchFamily="34" charset="0"/>
              </a:rPr>
              <a:t>行動網路</a:t>
            </a:r>
            <a:r>
              <a:rPr lang="zh-TW" altLang="en-US" sz="2800" dirty="0">
                <a:solidFill>
                  <a:srgbClr val="202122"/>
                </a:solidFill>
                <a:latin typeface="Arial" panose="020B0604020202020204" pitchFamily="34" charset="0"/>
              </a:rPr>
              <a:t>（</a:t>
            </a:r>
            <a:r>
              <a:rPr lang="en-US" altLang="zh-TW" sz="2800" dirty="0">
                <a:solidFill>
                  <a:srgbClr val="202122"/>
                </a:solidFill>
                <a:latin typeface="Arial" panose="020B0604020202020204" pitchFamily="34" charset="0"/>
              </a:rPr>
              <a:t>mobile network</a:t>
            </a:r>
            <a:r>
              <a:rPr lang="zh-TW" altLang="en-US" sz="2800" dirty="0">
                <a:solidFill>
                  <a:srgbClr val="202122"/>
                </a:solidFill>
                <a:latin typeface="Arial" panose="020B0604020202020204" pitchFamily="34" charset="0"/>
              </a:rPr>
              <a:t>）是一種</a:t>
            </a:r>
            <a:r>
              <a:rPr lang="zh-TW" altLang="en-US" sz="2800" dirty="0">
                <a:solidFill>
                  <a:srgbClr val="0645AD"/>
                </a:solidFill>
                <a:latin typeface="Arial" panose="020B0604020202020204" pitchFamily="34" charset="0"/>
                <a:hlinkClick r:id="rId2" tooltip="行動通訊"/>
              </a:rPr>
              <a:t>行動通訊</a:t>
            </a:r>
            <a:r>
              <a:rPr lang="zh-TW" altLang="en-US" sz="2800" dirty="0">
                <a:solidFill>
                  <a:srgbClr val="202122"/>
                </a:solidFill>
                <a:latin typeface="Arial" panose="020B0604020202020204" pitchFamily="34" charset="0"/>
              </a:rPr>
              <a:t>硬體架構，分為類比蜂巢式網路和數位蜂巢式網路。由於構成網路覆蓋的各</a:t>
            </a:r>
            <a:r>
              <a:rPr lang="zh-TW" altLang="en-US" sz="2800" dirty="0">
                <a:solidFill>
                  <a:srgbClr val="0645AD"/>
                </a:solidFill>
                <a:latin typeface="Arial" panose="020B0604020202020204" pitchFamily="34" charset="0"/>
                <a:hlinkClick r:id="rId3" tooltip="蜂窩站"/>
              </a:rPr>
              <a:t>通訊基地台</a:t>
            </a:r>
            <a:r>
              <a:rPr lang="zh-TW" altLang="en-US" sz="2800" dirty="0">
                <a:solidFill>
                  <a:srgbClr val="202122"/>
                </a:solidFill>
                <a:latin typeface="Arial" panose="020B0604020202020204" pitchFamily="34" charset="0"/>
              </a:rPr>
              <a:t>的訊號覆蓋呈六邊形，從而使整個網路像一個</a:t>
            </a:r>
            <a:r>
              <a:rPr lang="zh-TW" altLang="en-US" sz="2800" dirty="0">
                <a:solidFill>
                  <a:srgbClr val="0645AD"/>
                </a:solidFill>
                <a:latin typeface="Arial" panose="020B0604020202020204" pitchFamily="34" charset="0"/>
                <a:hlinkClick r:id="rId4" tooltip="蜂窩"/>
              </a:rPr>
              <a:t>蜂窩</a:t>
            </a:r>
            <a:r>
              <a:rPr lang="zh-TW" altLang="en-US" sz="2800" dirty="0">
                <a:solidFill>
                  <a:srgbClr val="202122"/>
                </a:solidFill>
                <a:latin typeface="Arial" panose="020B0604020202020204" pitchFamily="34" charset="0"/>
              </a:rPr>
              <a:t>而得名。</a:t>
            </a:r>
          </a:p>
          <a:p>
            <a:pPr marL="285750" indent="-285750">
              <a:buFont typeface="Arial" panose="020B0604020202020204" pitchFamily="34" charset="0"/>
              <a:buChar char="•"/>
            </a:pPr>
            <a:r>
              <a:rPr lang="zh-TW" altLang="en-US" sz="2800" dirty="0">
                <a:solidFill>
                  <a:srgbClr val="202122"/>
                </a:solidFill>
                <a:latin typeface="Arial" panose="020B0604020202020204" pitchFamily="34" charset="0"/>
              </a:rPr>
              <a:t>目前世界的主流蜂巢式網路類型有：</a:t>
            </a:r>
            <a:r>
              <a:rPr lang="en-US" altLang="zh-TW" sz="2800" dirty="0">
                <a:solidFill>
                  <a:srgbClr val="0645AD"/>
                </a:solidFill>
                <a:latin typeface="Arial" panose="020B0604020202020204" pitchFamily="34" charset="0"/>
                <a:hlinkClick r:id="rId5" tooltip="GSM"/>
              </a:rPr>
              <a:t>GSM</a:t>
            </a:r>
            <a:r>
              <a:rPr lang="zh-TW" altLang="en-US" sz="2800" dirty="0">
                <a:solidFill>
                  <a:srgbClr val="202122"/>
                </a:solidFill>
                <a:latin typeface="Arial" panose="020B0604020202020204" pitchFamily="34" charset="0"/>
              </a:rPr>
              <a:t>、</a:t>
            </a:r>
            <a:r>
              <a:rPr lang="en-US" altLang="zh-TW" sz="2800" dirty="0">
                <a:solidFill>
                  <a:srgbClr val="0645AD"/>
                </a:solidFill>
                <a:latin typeface="Arial" panose="020B0604020202020204" pitchFamily="34" charset="0"/>
                <a:hlinkClick r:id="rId6" tooltip="WCDMA"/>
              </a:rPr>
              <a:t>WCDMA</a:t>
            </a:r>
            <a:r>
              <a:rPr lang="zh-TW" altLang="en-US" sz="2800" dirty="0">
                <a:solidFill>
                  <a:srgbClr val="202122"/>
                </a:solidFill>
                <a:latin typeface="Arial" panose="020B0604020202020204" pitchFamily="34" charset="0"/>
              </a:rPr>
              <a:t>／</a:t>
            </a:r>
            <a:r>
              <a:rPr lang="en-US" altLang="zh-TW" sz="2800" dirty="0">
                <a:solidFill>
                  <a:srgbClr val="0645AD"/>
                </a:solidFill>
                <a:latin typeface="Arial" panose="020B0604020202020204" pitchFamily="34" charset="0"/>
                <a:hlinkClick r:id="rId7" tooltip="CDMA2000"/>
              </a:rPr>
              <a:t>CDMA2000</a:t>
            </a:r>
            <a:r>
              <a:rPr lang="zh-TW" altLang="en-US" sz="2800" dirty="0">
                <a:solidFill>
                  <a:srgbClr val="202122"/>
                </a:solidFill>
                <a:latin typeface="Arial" panose="020B0604020202020204" pitchFamily="34" charset="0"/>
              </a:rPr>
              <a:t>（</a:t>
            </a:r>
            <a:r>
              <a:rPr lang="en-US" altLang="zh-TW" sz="2800" dirty="0">
                <a:solidFill>
                  <a:srgbClr val="0645AD"/>
                </a:solidFill>
                <a:latin typeface="Arial" panose="020B0604020202020204" pitchFamily="34" charset="0"/>
                <a:hlinkClick r:id="rId8" tooltip="3G"/>
              </a:rPr>
              <a:t>3G</a:t>
            </a:r>
            <a:r>
              <a:rPr lang="zh-TW" altLang="en-US" sz="2800" dirty="0">
                <a:solidFill>
                  <a:srgbClr val="202122"/>
                </a:solidFill>
                <a:latin typeface="Arial" panose="020B0604020202020204" pitchFamily="34" charset="0"/>
              </a:rPr>
              <a:t>）、</a:t>
            </a:r>
            <a:r>
              <a:rPr lang="en-US" altLang="zh-TW" sz="2800" dirty="0">
                <a:solidFill>
                  <a:srgbClr val="0645AD"/>
                </a:solidFill>
                <a:latin typeface="Arial" panose="020B0604020202020204" pitchFamily="34" charset="0"/>
                <a:hlinkClick r:id="rId9" tooltip="長期演進技術"/>
              </a:rPr>
              <a:t>LTE</a:t>
            </a:r>
            <a:r>
              <a:rPr lang="zh-TW" altLang="en-US" sz="2800" dirty="0">
                <a:solidFill>
                  <a:srgbClr val="202122"/>
                </a:solidFill>
                <a:latin typeface="Arial" panose="020B0604020202020204" pitchFamily="34" charset="0"/>
              </a:rPr>
              <a:t>／</a:t>
            </a:r>
            <a:r>
              <a:rPr lang="en-US" altLang="zh-TW" sz="2800" dirty="0">
                <a:solidFill>
                  <a:srgbClr val="0645AD"/>
                </a:solidFill>
                <a:latin typeface="Arial" panose="020B0604020202020204" pitchFamily="34" charset="0"/>
                <a:hlinkClick r:id="rId10" tooltip="長期演進技術升級版"/>
              </a:rPr>
              <a:t>LTE-A</a:t>
            </a:r>
            <a:r>
              <a:rPr lang="zh-TW" altLang="en-US" sz="2800" dirty="0">
                <a:solidFill>
                  <a:srgbClr val="202122"/>
                </a:solidFill>
                <a:latin typeface="Arial" panose="020B0604020202020204" pitchFamily="34" charset="0"/>
              </a:rPr>
              <a:t>（</a:t>
            </a:r>
            <a:r>
              <a:rPr lang="en-US" altLang="zh-TW" sz="2800" dirty="0">
                <a:solidFill>
                  <a:srgbClr val="0645AD"/>
                </a:solidFill>
                <a:latin typeface="Arial" panose="020B0604020202020204" pitchFamily="34" charset="0"/>
                <a:hlinkClick r:id="rId11" tooltip="4G"/>
              </a:rPr>
              <a:t>4G</a:t>
            </a:r>
            <a:r>
              <a:rPr lang="zh-TW" altLang="en-US" sz="2800" dirty="0">
                <a:solidFill>
                  <a:srgbClr val="202122"/>
                </a:solidFill>
                <a:latin typeface="Arial" panose="020B0604020202020204" pitchFamily="34" charset="0"/>
              </a:rPr>
              <a:t>）等。</a:t>
            </a:r>
          </a:p>
          <a:p>
            <a:pPr marL="285750" indent="-285750">
              <a:buFont typeface="Arial" panose="020B0604020202020204" pitchFamily="34" charset="0"/>
              <a:buChar char="•"/>
            </a:pPr>
            <a:r>
              <a:rPr lang="zh-TW" altLang="en-US" sz="2800" dirty="0">
                <a:solidFill>
                  <a:srgbClr val="202122"/>
                </a:solidFill>
                <a:latin typeface="Arial" panose="020B0604020202020204" pitchFamily="34" charset="0"/>
              </a:rPr>
              <a:t>蜂巢式網路的組成：蜂巢式網路組成主要有以下三部分：移動站，基站子系統，網路子系統。移動站就是我們的網路終端設備，比如手機或者一些蜂窩工控設備 。基站子系統包括我們日常見到的移動基站（大鐵塔）、無線收發設備、專用網路（一般是</a:t>
            </a:r>
            <a:r>
              <a:rPr lang="zh-TW" altLang="en-US" sz="2800" dirty="0">
                <a:solidFill>
                  <a:srgbClr val="0645AD"/>
                </a:solidFill>
                <a:latin typeface="Arial" panose="020B0604020202020204" pitchFamily="34" charset="0"/>
                <a:hlinkClick r:id="rId12" tooltip="光纖"/>
              </a:rPr>
              <a:t>光纖</a:t>
            </a:r>
            <a:r>
              <a:rPr lang="zh-TW" altLang="en-US" sz="2800" dirty="0">
                <a:solidFill>
                  <a:srgbClr val="202122"/>
                </a:solidFill>
                <a:latin typeface="Arial" panose="020B0604020202020204" pitchFamily="34" charset="0"/>
              </a:rPr>
              <a:t>）、無數的數位設備等等的。我們可以把基站子系統看作是</a:t>
            </a:r>
            <a:r>
              <a:rPr lang="zh-TW" altLang="en-US" sz="2800" dirty="0">
                <a:solidFill>
                  <a:srgbClr val="0645AD"/>
                </a:solidFill>
                <a:latin typeface="Arial" panose="020B0604020202020204" pitchFamily="34" charset="0"/>
                <a:hlinkClick r:id="rId13" tooltip="無線網路"/>
              </a:rPr>
              <a:t>無線網路</a:t>
            </a:r>
            <a:r>
              <a:rPr lang="zh-TW" altLang="en-US" sz="2800" dirty="0">
                <a:solidFill>
                  <a:srgbClr val="202122"/>
                </a:solidFill>
                <a:latin typeface="Arial" panose="020B0604020202020204" pitchFamily="34" charset="0"/>
              </a:rPr>
              <a:t>與有線網路之間的轉換器。</a:t>
            </a:r>
            <a:endParaRPr lang="zh-TW" altLang="en-US" sz="2800"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360683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51584" y="260649"/>
            <a:ext cx="4320480" cy="563563"/>
          </a:xfrm>
        </p:spPr>
        <p:txBody>
          <a:bodyPr/>
          <a:lstStyle/>
          <a:p>
            <a:pPr>
              <a:spcBef>
                <a:spcPts val="1800"/>
              </a:spcBef>
            </a:pPr>
            <a:r>
              <a:rPr lang="en-US" altLang="zh-TW" b="1" dirty="0" smtClean="0">
                <a:latin typeface="Times New Roman" pitchFamily="18" charset="0"/>
                <a:ea typeface="標楷體" pitchFamily="65" charset="-120"/>
                <a:cs typeface="Times New Roman" pitchFamily="18" charset="0"/>
              </a:rPr>
              <a:t>LTE </a:t>
            </a:r>
            <a:r>
              <a:rPr lang="en-US" altLang="zh-TW" b="1" dirty="0" err="1" smtClean="0">
                <a:latin typeface="Times New Roman" pitchFamily="18" charset="0"/>
                <a:ea typeface="標楷體" pitchFamily="65" charset="-120"/>
                <a:cs typeface="Times New Roman" pitchFamily="18" charset="0"/>
              </a:rPr>
              <a:t>HetNet</a:t>
            </a:r>
            <a:r>
              <a:rPr lang="en-US" altLang="zh-TW" b="1" dirty="0" smtClean="0">
                <a:latin typeface="Times New Roman" pitchFamily="18" charset="0"/>
                <a:ea typeface="標楷體" pitchFamily="65" charset="-120"/>
                <a:cs typeface="Times New Roman" pitchFamily="18" charset="0"/>
              </a:rPr>
              <a:t>/small</a:t>
            </a:r>
            <a:r>
              <a:rPr lang="zh-TW" altLang="en-US" b="1" dirty="0" smtClean="0">
                <a:latin typeface="Times New Roman" pitchFamily="18" charset="0"/>
                <a:ea typeface="標楷體" pitchFamily="65" charset="-120"/>
                <a:cs typeface="Times New Roman" pitchFamily="18" charset="0"/>
              </a:rPr>
              <a:t>介紹</a:t>
            </a:r>
            <a:endParaRPr lang="en-US" altLang="zh-TW" b="1" dirty="0" smtClean="0">
              <a:latin typeface="Times New Roman" pitchFamily="18" charset="0"/>
              <a:ea typeface="標楷體" pitchFamily="65" charset="-120"/>
              <a:cs typeface="Times New Roman" pitchFamily="18" charset="0"/>
            </a:endParaRPr>
          </a:p>
        </p:txBody>
      </p:sp>
      <p:sp>
        <p:nvSpPr>
          <p:cNvPr id="3" name="內容版面配置區 2"/>
          <p:cNvSpPr>
            <a:spLocks noGrp="1"/>
          </p:cNvSpPr>
          <p:nvPr>
            <p:ph idx="1"/>
          </p:nvPr>
        </p:nvSpPr>
        <p:spPr>
          <a:xfrm>
            <a:off x="1919536" y="1196753"/>
            <a:ext cx="8280920" cy="4525963"/>
          </a:xfrm>
        </p:spPr>
        <p:txBody>
          <a:bodyPr>
            <a:noAutofit/>
          </a:bodyPr>
          <a:lstStyle/>
          <a:p>
            <a:r>
              <a:rPr lang="en-US" altLang="zh-TW" dirty="0" err="1" smtClean="0">
                <a:solidFill>
                  <a:srgbClr val="FF0000"/>
                </a:solidFill>
              </a:rPr>
              <a:t>HeNB</a:t>
            </a:r>
            <a:r>
              <a:rPr lang="en-US" altLang="zh-TW" dirty="0" smtClean="0"/>
              <a:t> (Home </a:t>
            </a:r>
            <a:r>
              <a:rPr lang="en-US" altLang="zh-TW" dirty="0" err="1" smtClean="0"/>
              <a:t>eNB</a:t>
            </a:r>
            <a:r>
              <a:rPr lang="en-US" altLang="zh-TW" dirty="0" smtClean="0"/>
              <a:t>): Release 9.  </a:t>
            </a:r>
          </a:p>
          <a:p>
            <a:pPr lvl="1"/>
            <a:r>
              <a:rPr lang="en-US" altLang="zh-TW" sz="2400" b="1" dirty="0"/>
              <a:t>A </a:t>
            </a:r>
            <a:r>
              <a:rPr lang="en-US" altLang="zh-TW" sz="2400" b="1" dirty="0">
                <a:solidFill>
                  <a:srgbClr val="0000FF"/>
                </a:solidFill>
              </a:rPr>
              <a:t>low power </a:t>
            </a:r>
            <a:r>
              <a:rPr lang="en-US" altLang="zh-TW" sz="2400" b="1" dirty="0" err="1">
                <a:solidFill>
                  <a:srgbClr val="0000FF"/>
                </a:solidFill>
              </a:rPr>
              <a:t>eNB</a:t>
            </a:r>
            <a:r>
              <a:rPr lang="en-US" altLang="zh-TW" sz="2400" b="1" dirty="0">
                <a:solidFill>
                  <a:srgbClr val="0000FF"/>
                </a:solidFill>
              </a:rPr>
              <a:t> </a:t>
            </a:r>
            <a:r>
              <a:rPr lang="en-US" altLang="zh-TW" sz="2400" b="1" dirty="0"/>
              <a:t>which is mainly used to provide indoor coverage, </a:t>
            </a:r>
            <a:r>
              <a:rPr lang="en-US" altLang="zh-TW" sz="2400" b="1" dirty="0" err="1"/>
              <a:t>femto</a:t>
            </a:r>
            <a:r>
              <a:rPr lang="en-US" altLang="zh-TW" sz="2400" b="1" dirty="0"/>
              <a:t>-cells, for </a:t>
            </a:r>
            <a:r>
              <a:rPr lang="en-US" altLang="zh-TW" sz="2400" b="1" dirty="0">
                <a:solidFill>
                  <a:srgbClr val="0000FF"/>
                </a:solidFill>
              </a:rPr>
              <a:t>Closed Subscriber Groups </a:t>
            </a:r>
            <a:r>
              <a:rPr lang="en-US" altLang="zh-TW" sz="2400" b="1" dirty="0"/>
              <a:t>(</a:t>
            </a:r>
            <a:r>
              <a:rPr lang="en-US" altLang="zh-TW" sz="2400" b="1" dirty="0">
                <a:solidFill>
                  <a:srgbClr val="0000FF"/>
                </a:solidFill>
              </a:rPr>
              <a:t>CSG</a:t>
            </a:r>
            <a:r>
              <a:rPr lang="en-US" altLang="zh-TW" sz="2400" b="1" dirty="0"/>
              <a:t>), for example, in office premises. </a:t>
            </a:r>
          </a:p>
          <a:p>
            <a:pPr>
              <a:spcBef>
                <a:spcPts val="1200"/>
              </a:spcBef>
            </a:pPr>
            <a:r>
              <a:rPr lang="en-US" altLang="zh-TW" dirty="0" smtClean="0"/>
              <a:t>The </a:t>
            </a:r>
            <a:r>
              <a:rPr lang="en-US" altLang="zh-TW" dirty="0" smtClean="0">
                <a:solidFill>
                  <a:srgbClr val="FF0000"/>
                </a:solidFill>
              </a:rPr>
              <a:t>Relay Node </a:t>
            </a:r>
            <a:r>
              <a:rPr lang="en-US" altLang="zh-TW" dirty="0" smtClean="0"/>
              <a:t>(RN) : Release 10 . </a:t>
            </a:r>
          </a:p>
          <a:p>
            <a:pPr lvl="1" fontAlgn="base"/>
            <a:r>
              <a:rPr lang="en-US" altLang="zh-TW" sz="2400" b="1" dirty="0"/>
              <a:t>Connected to a </a:t>
            </a:r>
            <a:r>
              <a:rPr lang="en-US" altLang="zh-TW" sz="2400" b="1" dirty="0">
                <a:solidFill>
                  <a:srgbClr val="0000FF"/>
                </a:solidFill>
              </a:rPr>
              <a:t>Donor </a:t>
            </a:r>
            <a:r>
              <a:rPr lang="en-US" altLang="zh-TW" sz="2400" b="1" dirty="0" err="1">
                <a:solidFill>
                  <a:srgbClr val="0000FF"/>
                </a:solidFill>
              </a:rPr>
              <a:t>eNB</a:t>
            </a:r>
            <a:r>
              <a:rPr lang="en-US" altLang="zh-TW" sz="2400" b="1" dirty="0">
                <a:solidFill>
                  <a:srgbClr val="0000FF"/>
                </a:solidFill>
              </a:rPr>
              <a:t> </a:t>
            </a:r>
            <a:r>
              <a:rPr lang="en-US" altLang="zh-TW" sz="2400" b="1" dirty="0"/>
              <a:t>(</a:t>
            </a:r>
            <a:r>
              <a:rPr lang="en-US" altLang="zh-TW" sz="2400" b="1" dirty="0" err="1"/>
              <a:t>DeNB</a:t>
            </a:r>
            <a:r>
              <a:rPr lang="en-US" altLang="zh-TW" sz="2400" b="1" dirty="0"/>
              <a:t>) via the LTE Un radio interface.</a:t>
            </a:r>
          </a:p>
          <a:p>
            <a:pPr>
              <a:spcBef>
                <a:spcPts val="1200"/>
              </a:spcBef>
            </a:pPr>
            <a:r>
              <a:rPr lang="en-US" altLang="zh-TW" dirty="0" smtClean="0">
                <a:solidFill>
                  <a:srgbClr val="0000FF"/>
                </a:solidFill>
              </a:rPr>
              <a:t>RRHs</a:t>
            </a:r>
            <a:r>
              <a:rPr lang="en-US" altLang="zh-TW" dirty="0" smtClean="0"/>
              <a:t> connected to an </a:t>
            </a:r>
            <a:r>
              <a:rPr lang="en-US" altLang="zh-TW" dirty="0" err="1" smtClean="0">
                <a:solidFill>
                  <a:srgbClr val="0000FF"/>
                </a:solidFill>
              </a:rPr>
              <a:t>eNB</a:t>
            </a:r>
            <a:r>
              <a:rPr lang="en-US" altLang="zh-TW" dirty="0" smtClean="0"/>
              <a:t> via fiber can be used to provide small cell coverage.</a:t>
            </a:r>
          </a:p>
          <a:p>
            <a:endParaRPr lang="en-US" altLang="zh-TW" sz="2000" dirty="0"/>
          </a:p>
          <a:p>
            <a:endParaRPr lang="zh-TW" altLang="en-US" sz="2000" dirty="0"/>
          </a:p>
        </p:txBody>
      </p:sp>
      <p:sp>
        <p:nvSpPr>
          <p:cNvPr id="5" name="投影片編號版面配置區 3"/>
          <p:cNvSpPr>
            <a:spLocks noGrp="1"/>
          </p:cNvSpPr>
          <p:nvPr>
            <p:ph type="sldNum" sz="quarter" idx="4"/>
          </p:nvPr>
        </p:nvSpPr>
        <p:spPr>
          <a:xfrm>
            <a:off x="8077200" y="6448252"/>
            <a:ext cx="2133600" cy="365125"/>
          </a:xfrm>
        </p:spPr>
        <p:txBody>
          <a:bodyPr/>
          <a:lstStyle/>
          <a:p>
            <a:pPr fontAlgn="base">
              <a:spcBef>
                <a:spcPct val="0"/>
              </a:spcBef>
              <a:spcAft>
                <a:spcPct val="0"/>
              </a:spcAft>
            </a:pPr>
            <a:r>
              <a:rPr kumimoji="1" lang="en-US" altLang="zh-TW" dirty="0">
                <a:solidFill>
                  <a:srgbClr val="000000"/>
                </a:solidFill>
                <a:latin typeface="Times New Roman"/>
              </a:rPr>
              <a:t>Page. </a:t>
            </a:r>
            <a:fld id="{6EE93A2B-D0F3-454F-8559-1A5608D746EC}" type="slidenum">
              <a:rPr kumimoji="1" lang="zh-TW" altLang="en-US">
                <a:solidFill>
                  <a:srgbClr val="000000"/>
                </a:solidFill>
                <a:latin typeface="Times New Roman"/>
              </a:rPr>
              <a:pPr fontAlgn="base">
                <a:spcBef>
                  <a:spcPct val="0"/>
                </a:spcBef>
                <a:spcAft>
                  <a:spcPct val="0"/>
                </a:spcAft>
              </a:pPr>
              <a:t>40</a:t>
            </a:fld>
            <a:endParaRPr kumimoji="1" lang="zh-TW" altLang="en-US" dirty="0">
              <a:solidFill>
                <a:srgbClr val="000000"/>
              </a:solidFill>
              <a:latin typeface="Times New Roman"/>
            </a:endParaRPr>
          </a:p>
        </p:txBody>
      </p:sp>
    </p:spTree>
    <p:extLst>
      <p:ext uri="{BB962C8B-B14F-4D97-AF65-F5344CB8AC3E}">
        <p14:creationId xmlns:p14="http://schemas.microsoft.com/office/powerpoint/2010/main" val="15427502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042864" y="764705"/>
            <a:ext cx="8229600" cy="4525963"/>
          </a:xfrm>
          <a:solidFill>
            <a:schemeClr val="bg1"/>
          </a:solidFill>
        </p:spPr>
        <p:txBody>
          <a:bodyPr>
            <a:normAutofit/>
          </a:bodyPr>
          <a:lstStyle/>
          <a:p>
            <a:endParaRPr lang="zh-TW" altLang="en-US" dirty="0">
              <a:solidFill>
                <a:srgbClr val="FF0000"/>
              </a:solidFill>
            </a:endParaRPr>
          </a:p>
        </p:txBody>
      </p:sp>
      <p:pic>
        <p:nvPicPr>
          <p:cNvPr id="4" name="Picture 2" descr="fig002"/>
          <p:cNvPicPr>
            <a:picLocks noChangeAspect="1" noChangeArrowheads="1"/>
          </p:cNvPicPr>
          <p:nvPr/>
        </p:nvPicPr>
        <p:blipFill>
          <a:blip r:embed="rId3" cstate="print"/>
          <a:srcRect/>
          <a:stretch>
            <a:fillRect/>
          </a:stretch>
        </p:blipFill>
        <p:spPr bwMode="auto">
          <a:xfrm>
            <a:off x="2334536" y="692697"/>
            <a:ext cx="7793913" cy="4797313"/>
          </a:xfrm>
          <a:prstGeom prst="rect">
            <a:avLst/>
          </a:prstGeom>
          <a:noFill/>
        </p:spPr>
      </p:pic>
      <p:sp>
        <p:nvSpPr>
          <p:cNvPr id="6" name="投影片編號版面配置區 3"/>
          <p:cNvSpPr>
            <a:spLocks noGrp="1"/>
          </p:cNvSpPr>
          <p:nvPr>
            <p:ph type="sldNum" sz="quarter" idx="4"/>
          </p:nvPr>
        </p:nvSpPr>
        <p:spPr>
          <a:xfrm>
            <a:off x="8077200" y="6448252"/>
            <a:ext cx="2133600" cy="365125"/>
          </a:xfrm>
        </p:spPr>
        <p:txBody>
          <a:bodyPr/>
          <a:lstStyle/>
          <a:p>
            <a:pPr fontAlgn="base">
              <a:spcBef>
                <a:spcPct val="0"/>
              </a:spcBef>
              <a:spcAft>
                <a:spcPct val="0"/>
              </a:spcAft>
            </a:pPr>
            <a:r>
              <a:rPr kumimoji="1" lang="en-US" altLang="zh-TW" dirty="0">
                <a:solidFill>
                  <a:srgbClr val="000000"/>
                </a:solidFill>
                <a:latin typeface="Times New Roman"/>
              </a:rPr>
              <a:t>Page. </a:t>
            </a:r>
            <a:fld id="{6EE93A2B-D0F3-454F-8559-1A5608D746EC}" type="slidenum">
              <a:rPr kumimoji="1" lang="zh-TW" altLang="en-US">
                <a:solidFill>
                  <a:srgbClr val="000000"/>
                </a:solidFill>
                <a:latin typeface="Times New Roman"/>
              </a:rPr>
              <a:pPr fontAlgn="base">
                <a:spcBef>
                  <a:spcPct val="0"/>
                </a:spcBef>
                <a:spcAft>
                  <a:spcPct val="0"/>
                </a:spcAft>
              </a:pPr>
              <a:t>41</a:t>
            </a:fld>
            <a:endParaRPr kumimoji="1" lang="zh-TW" altLang="en-US" dirty="0">
              <a:solidFill>
                <a:srgbClr val="000000"/>
              </a:solidFill>
              <a:latin typeface="Times New Roman"/>
            </a:endParaRPr>
          </a:p>
        </p:txBody>
      </p:sp>
    </p:spTree>
    <p:extLst>
      <p:ext uri="{BB962C8B-B14F-4D97-AF65-F5344CB8AC3E}">
        <p14:creationId xmlns:p14="http://schemas.microsoft.com/office/powerpoint/2010/main" val="12195032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91544" y="847254"/>
            <a:ext cx="8229600" cy="4525963"/>
          </a:xfrm>
          <a:solidFill>
            <a:schemeClr val="bg1"/>
          </a:solidFill>
        </p:spPr>
        <p:txBody>
          <a:bodyPr>
            <a:normAutofit/>
          </a:bodyPr>
          <a:lstStyle/>
          <a:p>
            <a:r>
              <a:rPr lang="en-US" altLang="zh-TW" dirty="0" smtClean="0">
                <a:solidFill>
                  <a:srgbClr val="FF0000"/>
                </a:solidFill>
              </a:rPr>
              <a:t>LTE networks </a:t>
            </a:r>
            <a:r>
              <a:rPr lang="en-US" altLang="zh-TW" dirty="0" smtClean="0"/>
              <a:t>mainly use a </a:t>
            </a:r>
            <a:r>
              <a:rPr lang="en-US" altLang="zh-TW" dirty="0" smtClean="0">
                <a:solidFill>
                  <a:srgbClr val="0000FF"/>
                </a:solidFill>
              </a:rPr>
              <a:t>frequency reuse </a:t>
            </a:r>
            <a:r>
              <a:rPr lang="en-US" altLang="zh-TW" dirty="0" smtClean="0"/>
              <a:t>of one to maximize utilization of the </a:t>
            </a:r>
            <a:r>
              <a:rPr lang="en-US" altLang="zh-TW" dirty="0" smtClean="0">
                <a:solidFill>
                  <a:srgbClr val="0000FF"/>
                </a:solidFill>
              </a:rPr>
              <a:t>licensed</a:t>
            </a:r>
            <a:r>
              <a:rPr lang="en-US" altLang="zh-TW" dirty="0" smtClean="0"/>
              <a:t> </a:t>
            </a:r>
            <a:r>
              <a:rPr lang="en-US" altLang="zh-TW" dirty="0" smtClean="0">
                <a:solidFill>
                  <a:srgbClr val="0000FF"/>
                </a:solidFill>
              </a:rPr>
              <a:t>bandwidth</a:t>
            </a:r>
            <a:r>
              <a:rPr lang="en-US" altLang="zh-TW" dirty="0" smtClean="0"/>
              <a:t>. </a:t>
            </a:r>
          </a:p>
          <a:p>
            <a:r>
              <a:rPr lang="zh-TW" altLang="en-US" kern="1200" dirty="0" smtClean="0"/>
              <a:t>大型基地台的用戶靠近</a:t>
            </a:r>
            <a:r>
              <a:rPr lang="en-US" altLang="zh-TW" kern="1200" dirty="0" err="1" smtClean="0"/>
              <a:t>Femtocell</a:t>
            </a:r>
            <a:r>
              <a:rPr lang="zh-TW" altLang="en-US" kern="1200" dirty="0" smtClean="0"/>
              <a:t>，有可能會</a:t>
            </a:r>
            <a:r>
              <a:rPr lang="zh-TW" altLang="en-US" kern="1200" dirty="0" smtClean="0">
                <a:solidFill>
                  <a:srgbClr val="0000FF"/>
                </a:solidFill>
              </a:rPr>
              <a:t>互相干擾</a:t>
            </a:r>
            <a:r>
              <a:rPr lang="zh-TW" altLang="en-US" kern="1200" dirty="0" smtClean="0"/>
              <a:t>。</a:t>
            </a:r>
            <a:endParaRPr lang="zh-TW" altLang="en-US" dirty="0" smtClean="0">
              <a:solidFill>
                <a:srgbClr val="FF0000"/>
              </a:solidFill>
            </a:endParaRPr>
          </a:p>
          <a:p>
            <a:pPr>
              <a:spcBef>
                <a:spcPts val="300"/>
              </a:spcBef>
            </a:pPr>
            <a:r>
              <a:rPr lang="en-US" altLang="zh-TW" dirty="0" smtClean="0"/>
              <a:t>In cell border of </a:t>
            </a:r>
            <a:r>
              <a:rPr lang="en-US" altLang="zh-TW" dirty="0" smtClean="0">
                <a:solidFill>
                  <a:srgbClr val="0000FF"/>
                </a:solidFill>
              </a:rPr>
              <a:t>homogenous network</a:t>
            </a:r>
            <a:r>
              <a:rPr lang="en-US" altLang="zh-TW" dirty="0" smtClean="0"/>
              <a:t>, </a:t>
            </a:r>
            <a:r>
              <a:rPr lang="en-US" altLang="zh-TW" dirty="0" smtClean="0">
                <a:solidFill>
                  <a:srgbClr val="0000FF"/>
                </a:solidFill>
              </a:rPr>
              <a:t>UE</a:t>
            </a:r>
            <a:r>
              <a:rPr lang="en-US" altLang="zh-TW" dirty="0" smtClean="0"/>
              <a:t> has equal </a:t>
            </a:r>
            <a:r>
              <a:rPr lang="en-US" altLang="zh-TW" dirty="0" smtClean="0">
                <a:solidFill>
                  <a:srgbClr val="0000FF"/>
                </a:solidFill>
              </a:rPr>
              <a:t>strongest received DL signal </a:t>
            </a:r>
            <a:r>
              <a:rPr lang="en-US" altLang="zh-TW" dirty="0" smtClean="0"/>
              <a:t>(</a:t>
            </a:r>
            <a:r>
              <a:rPr lang="en-US" altLang="zh-TW" dirty="0" smtClean="0">
                <a:solidFill>
                  <a:srgbClr val="0000FF"/>
                </a:solidFill>
              </a:rPr>
              <a:t>SSDL</a:t>
            </a:r>
            <a:r>
              <a:rPr lang="en-US" altLang="zh-TW" dirty="0" smtClean="0"/>
              <a:t>) and Equal </a:t>
            </a:r>
            <a:r>
              <a:rPr lang="en-US" altLang="zh-TW" dirty="0" smtClean="0">
                <a:solidFill>
                  <a:srgbClr val="0000FF"/>
                </a:solidFill>
              </a:rPr>
              <a:t>path loss for the UL</a:t>
            </a:r>
            <a:r>
              <a:rPr lang="en-US" altLang="zh-TW" dirty="0" smtClean="0"/>
              <a:t> (</a:t>
            </a:r>
            <a:r>
              <a:rPr lang="en-US" altLang="zh-TW" dirty="0" smtClean="0">
                <a:solidFill>
                  <a:srgbClr val="0000FF"/>
                </a:solidFill>
              </a:rPr>
              <a:t>PLUL</a:t>
            </a:r>
            <a:r>
              <a:rPr lang="en-US" altLang="zh-TW" dirty="0" smtClean="0"/>
              <a:t>) and in both cells.</a:t>
            </a:r>
          </a:p>
          <a:p>
            <a:pPr>
              <a:spcBef>
                <a:spcPts val="300"/>
              </a:spcBef>
            </a:pPr>
            <a:r>
              <a:rPr lang="en-US" altLang="zh-TW" dirty="0" smtClean="0"/>
              <a:t>In a heterogeneous network, the point of equal </a:t>
            </a:r>
            <a:r>
              <a:rPr lang="en-US" altLang="zh-TW" dirty="0" smtClean="0">
                <a:solidFill>
                  <a:srgbClr val="0000FF"/>
                </a:solidFill>
              </a:rPr>
              <a:t>SSDL</a:t>
            </a:r>
            <a:r>
              <a:rPr lang="en-US" altLang="zh-TW" dirty="0" smtClean="0"/>
              <a:t> will not necessarily be </a:t>
            </a:r>
            <a:r>
              <a:rPr lang="en-US" altLang="zh-TW" dirty="0" smtClean="0">
                <a:solidFill>
                  <a:srgbClr val="FF0000"/>
                </a:solidFill>
              </a:rPr>
              <a:t>the same </a:t>
            </a:r>
            <a:r>
              <a:rPr lang="en-US" altLang="zh-TW" dirty="0" smtClean="0"/>
              <a:t>as that of equal </a:t>
            </a:r>
            <a:r>
              <a:rPr lang="en-US" altLang="zh-TW" dirty="0" smtClean="0">
                <a:solidFill>
                  <a:srgbClr val="0000FF"/>
                </a:solidFill>
              </a:rPr>
              <a:t>PLUL</a:t>
            </a:r>
            <a:r>
              <a:rPr lang="en-US" altLang="zh-TW" dirty="0" smtClean="0"/>
              <a:t>.</a:t>
            </a:r>
          </a:p>
          <a:p>
            <a:pPr>
              <a:spcBef>
                <a:spcPts val="300"/>
              </a:spcBef>
            </a:pPr>
            <a:r>
              <a:rPr lang="en-US" altLang="zh-TW" dirty="0" smtClean="0"/>
              <a:t>A major issue in </a:t>
            </a:r>
            <a:r>
              <a:rPr lang="en-US" altLang="zh-TW" dirty="0" smtClean="0">
                <a:solidFill>
                  <a:srgbClr val="FF0000"/>
                </a:solidFill>
              </a:rPr>
              <a:t>heterogeneous network planning </a:t>
            </a:r>
            <a:r>
              <a:rPr lang="en-US" altLang="zh-TW" dirty="0" smtClean="0"/>
              <a:t>is to ensure that the small cells actually serve enough users. </a:t>
            </a:r>
          </a:p>
          <a:p>
            <a:endParaRPr lang="zh-TW" altLang="en-US" sz="2000" dirty="0"/>
          </a:p>
        </p:txBody>
      </p:sp>
      <p:sp>
        <p:nvSpPr>
          <p:cNvPr id="4" name="投影片編號版面配置區 3"/>
          <p:cNvSpPr>
            <a:spLocks noGrp="1"/>
          </p:cNvSpPr>
          <p:nvPr>
            <p:ph type="sldNum" sz="quarter" idx="4"/>
          </p:nvPr>
        </p:nvSpPr>
        <p:spPr>
          <a:xfrm>
            <a:off x="8077200" y="6448252"/>
            <a:ext cx="2133600" cy="365125"/>
          </a:xfrm>
        </p:spPr>
        <p:txBody>
          <a:bodyPr/>
          <a:lstStyle/>
          <a:p>
            <a:pPr fontAlgn="base">
              <a:spcBef>
                <a:spcPct val="0"/>
              </a:spcBef>
              <a:spcAft>
                <a:spcPct val="0"/>
              </a:spcAft>
            </a:pPr>
            <a:r>
              <a:rPr kumimoji="1" lang="en-US" altLang="zh-TW" dirty="0">
                <a:solidFill>
                  <a:srgbClr val="000000"/>
                </a:solidFill>
                <a:latin typeface="Times New Roman"/>
              </a:rPr>
              <a:t>Page. </a:t>
            </a:r>
            <a:fld id="{6EE93A2B-D0F3-454F-8559-1A5608D746EC}" type="slidenum">
              <a:rPr kumimoji="1" lang="zh-TW" altLang="en-US">
                <a:solidFill>
                  <a:srgbClr val="000000"/>
                </a:solidFill>
                <a:latin typeface="Times New Roman"/>
              </a:rPr>
              <a:pPr fontAlgn="base">
                <a:spcBef>
                  <a:spcPct val="0"/>
                </a:spcBef>
                <a:spcAft>
                  <a:spcPct val="0"/>
                </a:spcAft>
              </a:pPr>
              <a:t>42</a:t>
            </a:fld>
            <a:endParaRPr kumimoji="1" lang="zh-TW" altLang="en-US" dirty="0">
              <a:solidFill>
                <a:srgbClr val="000000"/>
              </a:solidFill>
              <a:latin typeface="Times New Roman"/>
            </a:endParaRPr>
          </a:p>
        </p:txBody>
      </p:sp>
      <p:sp>
        <p:nvSpPr>
          <p:cNvPr id="5" name="矩形 4"/>
          <p:cNvSpPr/>
          <p:nvPr/>
        </p:nvSpPr>
        <p:spPr>
          <a:xfrm>
            <a:off x="3503713" y="404664"/>
            <a:ext cx="1800493" cy="369332"/>
          </a:xfrm>
          <a:prstGeom prst="rect">
            <a:avLst/>
          </a:prstGeom>
        </p:spPr>
        <p:txBody>
          <a:bodyPr wrap="none">
            <a:spAutoFit/>
          </a:bodyPr>
          <a:lstStyle/>
          <a:p>
            <a:pPr fontAlgn="base">
              <a:spcBef>
                <a:spcPct val="0"/>
              </a:spcBef>
              <a:spcAft>
                <a:spcPct val="0"/>
              </a:spcAft>
            </a:pPr>
            <a:r>
              <a:rPr kumimoji="1" lang="zh-TW" altLang="en-US" dirty="0">
                <a:solidFill>
                  <a:srgbClr val="522438"/>
                </a:solidFill>
                <a:latin typeface="Arial" charset="0"/>
                <a:ea typeface="新細明體" pitchFamily="18" charset="-120"/>
              </a:rPr>
              <a:t>相互干擾的問題</a:t>
            </a:r>
          </a:p>
        </p:txBody>
      </p:sp>
      <p:sp>
        <p:nvSpPr>
          <p:cNvPr id="6" name="標題 3"/>
          <p:cNvSpPr>
            <a:spLocks noGrp="1"/>
          </p:cNvSpPr>
          <p:nvPr>
            <p:ph type="title"/>
          </p:nvPr>
        </p:nvSpPr>
        <p:spPr>
          <a:xfrm>
            <a:off x="2207568" y="228601"/>
            <a:ext cx="4724400" cy="563563"/>
          </a:xfrm>
        </p:spPr>
        <p:txBody>
          <a:bodyPr/>
          <a:lstStyle/>
          <a:p>
            <a:r>
              <a:rPr lang="zh-TW" altLang="en-US" b="1" kern="1200" dirty="0">
                <a:solidFill>
                  <a:schemeClr val="tx1"/>
                </a:solidFill>
              </a:rPr>
              <a:t>相互干擾的問題</a:t>
            </a:r>
            <a:endParaRPr lang="zh-TW" altLang="en-US" b="1" dirty="0"/>
          </a:p>
        </p:txBody>
      </p:sp>
    </p:spTree>
    <p:extLst>
      <p:ext uri="{BB962C8B-B14F-4D97-AF65-F5344CB8AC3E}">
        <p14:creationId xmlns:p14="http://schemas.microsoft.com/office/powerpoint/2010/main" val="10326587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
          </p:nvPr>
        </p:nvSpPr>
        <p:spPr/>
        <p:txBody>
          <a:bodyPr/>
          <a:lstStyle/>
          <a:p>
            <a:pPr fontAlgn="base">
              <a:spcBef>
                <a:spcPct val="0"/>
              </a:spcBef>
              <a:spcAft>
                <a:spcPct val="0"/>
              </a:spcAft>
            </a:pPr>
            <a:r>
              <a:rPr kumimoji="1" lang="en-US" altLang="zh-TW">
                <a:solidFill>
                  <a:srgbClr val="000000"/>
                </a:solidFill>
                <a:latin typeface="Times New Roman"/>
              </a:rPr>
              <a:t>Page. </a:t>
            </a:r>
            <a:fld id="{6EE93A2B-D0F3-454F-8559-1A5608D746EC}" type="slidenum">
              <a:rPr kumimoji="1" lang="zh-TW" altLang="en-US">
                <a:solidFill>
                  <a:srgbClr val="000000"/>
                </a:solidFill>
                <a:latin typeface="Times New Roman"/>
              </a:rPr>
              <a:pPr fontAlgn="base">
                <a:spcBef>
                  <a:spcPct val="0"/>
                </a:spcBef>
                <a:spcAft>
                  <a:spcPct val="0"/>
                </a:spcAft>
              </a:pPr>
              <a:t>43</a:t>
            </a:fld>
            <a:endParaRPr kumimoji="1" lang="zh-TW" altLang="en-US" dirty="0">
              <a:solidFill>
                <a:srgbClr val="000000"/>
              </a:solidFill>
              <a:latin typeface="Times New Roman"/>
            </a:endParaRPr>
          </a:p>
        </p:txBody>
      </p:sp>
      <p:pic>
        <p:nvPicPr>
          <p:cNvPr id="5"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919536" y="1844824"/>
            <a:ext cx="8645422" cy="3142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標題 3"/>
          <p:cNvSpPr>
            <a:spLocks noGrp="1"/>
          </p:cNvSpPr>
          <p:nvPr>
            <p:ph type="title"/>
          </p:nvPr>
        </p:nvSpPr>
        <p:spPr/>
        <p:txBody>
          <a:bodyPr/>
          <a:lstStyle/>
          <a:p>
            <a:r>
              <a:rPr lang="zh-TW" altLang="en-US" b="1" kern="1200" dirty="0">
                <a:solidFill>
                  <a:schemeClr val="tx1"/>
                </a:solidFill>
              </a:rPr>
              <a:t>相互干擾的問題</a:t>
            </a:r>
            <a:endParaRPr lang="zh-TW" altLang="en-US" b="1" dirty="0"/>
          </a:p>
        </p:txBody>
      </p:sp>
    </p:spTree>
    <p:extLst>
      <p:ext uri="{BB962C8B-B14F-4D97-AF65-F5344CB8AC3E}">
        <p14:creationId xmlns:p14="http://schemas.microsoft.com/office/powerpoint/2010/main" val="3641309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250581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相互干擾問題</a:t>
            </a:r>
            <a:r>
              <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a:t>
            </a:r>
          </a:p>
        </p:txBody>
      </p:sp>
      <p:sp>
        <p:nvSpPr>
          <p:cNvPr id="6" name="內容版面配置區 2"/>
          <p:cNvSpPr txBox="1">
            <a:spLocks/>
          </p:cNvSpPr>
          <p:nvPr/>
        </p:nvSpPr>
        <p:spPr>
          <a:xfrm>
            <a:off x="369161" y="1210235"/>
            <a:ext cx="8882415" cy="2680447"/>
          </a:xfrm>
          <a:prstGeom prst="rect">
            <a:avLst/>
          </a:prstGeom>
          <a:solidFill>
            <a:schemeClr val="bg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新細明體" panose="02020500000000000000" pitchFamily="18" charset="-120"/>
                <a:ea typeface="新細明體" panose="02020500000000000000" pitchFamily="18" charset="-120"/>
                <a:cs typeface="+mn-cs"/>
              </a:rPr>
              <a:t>Cell Range Extension (CRE): extend small cell by adding “offset”.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a:ln>
                  <a:noFill/>
                </a:ln>
                <a:solidFill>
                  <a:prstClr val="black"/>
                </a:solidFill>
                <a:effectLst/>
                <a:uLnTx/>
                <a:uFillTx/>
                <a:latin typeface="新細明體" panose="02020500000000000000" pitchFamily="18" charset="-120"/>
                <a:ea typeface="新細明體" panose="02020500000000000000" pitchFamily="18" charset="-120"/>
                <a:cs typeface="+mn-cs"/>
              </a:rPr>
              <a:t>A negative effect: increased interference on the DL experienced by the UE located in the CRE region and served by the base station in the small cell.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0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5" name="文字方塊 4"/>
          <p:cNvSpPr txBox="1"/>
          <p:nvPr/>
        </p:nvSpPr>
        <p:spPr>
          <a:xfrm>
            <a:off x="0" y="6488668"/>
            <a:ext cx="39518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http://</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www.3gpp.org/hetnet</a:t>
            </a:r>
            <a:endParaRPr kumimoji="0" lang="zh-TW" altLang="zh-TW"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5382" y="3672581"/>
            <a:ext cx="8640115" cy="2569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97299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991544" y="1124744"/>
            <a:ext cx="8229600" cy="5257800"/>
          </a:xfrm>
          <a:solidFill>
            <a:schemeClr val="bg1"/>
          </a:solidFill>
        </p:spPr>
        <p:txBody>
          <a:bodyPr/>
          <a:lstStyle/>
          <a:p>
            <a:r>
              <a:rPr lang="zh-TW" altLang="en-US" kern="1200" dirty="0" smtClean="0"/>
              <a:t>自我組織 </a:t>
            </a:r>
            <a:r>
              <a:rPr lang="en-US" altLang="zh-TW" kern="1200" dirty="0" smtClean="0"/>
              <a:t>(self-organizing) </a:t>
            </a:r>
            <a:r>
              <a:rPr lang="zh-TW" altLang="en-US" kern="1200" dirty="0" smtClean="0"/>
              <a:t>的相互協調功能。</a:t>
            </a:r>
            <a:endParaRPr lang="en-US" altLang="zh-TW" kern="1200" dirty="0" smtClean="0"/>
          </a:p>
          <a:p>
            <a:pPr lvl="1"/>
            <a:r>
              <a:rPr lang="en-US" altLang="zh-TW" b="1" dirty="0" smtClean="0"/>
              <a:t>ICIC (Inter-cell Interference Coordination)</a:t>
            </a:r>
          </a:p>
          <a:p>
            <a:pPr lvl="1"/>
            <a:r>
              <a:rPr lang="en-US" altLang="zh-TW" b="1" dirty="0" smtClean="0"/>
              <a:t>Enhanced ICIC (</a:t>
            </a:r>
            <a:r>
              <a:rPr lang="en-US" altLang="zh-TW" b="1" dirty="0" err="1" smtClean="0"/>
              <a:t>eICIC</a:t>
            </a:r>
            <a:r>
              <a:rPr lang="en-US" altLang="zh-TW" b="1" dirty="0" smtClean="0"/>
              <a:t>)</a:t>
            </a:r>
          </a:p>
          <a:p>
            <a:pPr lvl="1"/>
            <a:r>
              <a:rPr lang="en-US" altLang="zh-TW" b="1" dirty="0" err="1" smtClean="0"/>
              <a:t>feICIC</a:t>
            </a:r>
            <a:endParaRPr lang="en-US" altLang="zh-TW" b="1" dirty="0" smtClean="0"/>
          </a:p>
          <a:p>
            <a:pPr lvl="1"/>
            <a:r>
              <a:rPr lang="en-US" altLang="zh-TW" b="1" dirty="0" smtClean="0"/>
              <a:t>Carrier Aggregation with cross-carrier scheduling</a:t>
            </a:r>
          </a:p>
          <a:p>
            <a:pPr lvl="1"/>
            <a:r>
              <a:rPr lang="en-US" altLang="zh-TW" b="1" dirty="0" err="1" smtClean="0"/>
              <a:t>CoMP</a:t>
            </a:r>
            <a:r>
              <a:rPr lang="en-US" altLang="zh-TW" b="1" dirty="0" smtClean="0"/>
              <a:t> – Coordinated Multi Point</a:t>
            </a:r>
          </a:p>
          <a:p>
            <a:pPr lvl="1"/>
            <a:endParaRPr lang="en-US" altLang="zh-TW" b="0" kern="1200" dirty="0" smtClean="0"/>
          </a:p>
          <a:p>
            <a:endParaRPr lang="en-US" altLang="zh-TW" dirty="0"/>
          </a:p>
          <a:p>
            <a:pPr marL="57150" indent="0">
              <a:buNone/>
            </a:pPr>
            <a:endParaRPr lang="en-US" altLang="zh-TW" dirty="0" smtClean="0"/>
          </a:p>
        </p:txBody>
      </p:sp>
      <p:sp>
        <p:nvSpPr>
          <p:cNvPr id="3" name="投影片編號版面配置區 2"/>
          <p:cNvSpPr>
            <a:spLocks noGrp="1"/>
          </p:cNvSpPr>
          <p:nvPr>
            <p:ph type="sldNum" sz="quarter" idx="4"/>
          </p:nvPr>
        </p:nvSpPr>
        <p:spPr/>
        <p:txBody>
          <a:bodyPr/>
          <a:lstStyle/>
          <a:p>
            <a:pPr fontAlgn="base">
              <a:spcBef>
                <a:spcPct val="0"/>
              </a:spcBef>
              <a:spcAft>
                <a:spcPct val="0"/>
              </a:spcAft>
            </a:pPr>
            <a:r>
              <a:rPr kumimoji="1" lang="en-US" altLang="zh-TW">
                <a:solidFill>
                  <a:srgbClr val="000000"/>
                </a:solidFill>
                <a:latin typeface="Times New Roman"/>
              </a:rPr>
              <a:t>Page. </a:t>
            </a:r>
            <a:fld id="{6EE93A2B-D0F3-454F-8559-1A5608D746EC}" type="slidenum">
              <a:rPr kumimoji="1" lang="zh-TW" altLang="en-US">
                <a:solidFill>
                  <a:srgbClr val="000000"/>
                </a:solidFill>
                <a:latin typeface="Times New Roman"/>
              </a:rPr>
              <a:pPr fontAlgn="base">
                <a:spcBef>
                  <a:spcPct val="0"/>
                </a:spcBef>
                <a:spcAft>
                  <a:spcPct val="0"/>
                </a:spcAft>
              </a:pPr>
              <a:t>45</a:t>
            </a:fld>
            <a:endParaRPr kumimoji="1" lang="zh-TW" altLang="en-US" dirty="0">
              <a:solidFill>
                <a:srgbClr val="000000"/>
              </a:solidFill>
              <a:latin typeface="Times New Roman"/>
            </a:endParaRPr>
          </a:p>
        </p:txBody>
      </p:sp>
      <p:sp>
        <p:nvSpPr>
          <p:cNvPr id="4" name="標題 3"/>
          <p:cNvSpPr>
            <a:spLocks noGrp="1"/>
          </p:cNvSpPr>
          <p:nvPr>
            <p:ph type="title"/>
          </p:nvPr>
        </p:nvSpPr>
        <p:spPr/>
        <p:txBody>
          <a:bodyPr/>
          <a:lstStyle/>
          <a:p>
            <a:r>
              <a:rPr lang="zh-TW" altLang="en-US" kern="1200" dirty="0">
                <a:solidFill>
                  <a:schemeClr val="tx1"/>
                </a:solidFill>
              </a:rPr>
              <a:t>相互干擾的問題</a:t>
            </a:r>
            <a:endParaRPr lang="zh-TW" altLang="en-US" dirty="0"/>
          </a:p>
        </p:txBody>
      </p:sp>
      <p:sp>
        <p:nvSpPr>
          <p:cNvPr id="5" name="標題 3"/>
          <p:cNvSpPr txBox="1">
            <a:spLocks/>
          </p:cNvSpPr>
          <p:nvPr/>
        </p:nvSpPr>
        <p:spPr bwMode="gray">
          <a:xfrm>
            <a:off x="2207568" y="228601"/>
            <a:ext cx="4724400" cy="563563"/>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zh-TW" altLang="en-US" sz="2800" b="1">
                <a:solidFill>
                  <a:srgbClr val="522438"/>
                </a:solidFill>
                <a:latin typeface="Times New Roman"/>
                <a:ea typeface="標楷體"/>
              </a:rPr>
              <a:t>相互干擾的問題</a:t>
            </a:r>
            <a:endParaRPr lang="zh-TW" altLang="en-US" sz="2800" b="1" kern="0" dirty="0">
              <a:solidFill>
                <a:srgbClr val="000000"/>
              </a:solidFill>
              <a:latin typeface="Times New Roman"/>
              <a:ea typeface="標楷體"/>
            </a:endParaRPr>
          </a:p>
        </p:txBody>
      </p:sp>
    </p:spTree>
    <p:extLst>
      <p:ext uri="{BB962C8B-B14F-4D97-AF65-F5344CB8AC3E}">
        <p14:creationId xmlns:p14="http://schemas.microsoft.com/office/powerpoint/2010/main" val="17839049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250581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相互干擾問題</a:t>
            </a:r>
            <a:r>
              <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a:t>
            </a:r>
          </a:p>
        </p:txBody>
      </p:sp>
      <p:sp>
        <p:nvSpPr>
          <p:cNvPr id="5" name="文字方塊 4"/>
          <p:cNvSpPr txBox="1"/>
          <p:nvPr/>
        </p:nvSpPr>
        <p:spPr>
          <a:xfrm>
            <a:off x="781539" y="1201270"/>
            <a:ext cx="61033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Light"/>
                <a:ea typeface="微软雅黑 Light"/>
                <a:cs typeface="+mn-cs"/>
              </a:rPr>
              <a:t>ICIC (Inter-cell interference coordination) </a:t>
            </a:r>
          </a:p>
        </p:txBody>
      </p:sp>
      <p:sp>
        <p:nvSpPr>
          <p:cNvPr id="7" name="文字方塊 6"/>
          <p:cNvSpPr txBox="1"/>
          <p:nvPr/>
        </p:nvSpPr>
        <p:spPr>
          <a:xfrm>
            <a:off x="781539" y="1913401"/>
            <a:ext cx="10545824" cy="378565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rPr>
              <a:t>1.</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 </a:t>
            </a:r>
            <a:r>
              <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rPr>
              <a:t>ICIC</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使用功率大小與頻率動態分配的方式去降低基地台間的</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干擾</a:t>
            </a:r>
            <a:endPar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rPr>
              <a:t>2.</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 在</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鄰近的基地台同樣的時間使用不同的</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Resource Block(RB)</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。也就是說鄰近的基地台不會指派同一個</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RB</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。好處</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是，因為分派給</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UE</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的</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RB</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不同，當然就不會產生干擾。壞處就是會降低一個基地台的傳輸速率</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a:t>
            </a:r>
            <a:endPar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rPr>
              <a:t>3.</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 第二</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種方式是僅有基地台邊緣的</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UE</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才會分配不同的</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RB</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，而離基地台近的</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UE</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還是使用整個完整頻</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寬。</a:t>
            </a:r>
            <a:endPar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smtClean="0">
                <a:ln>
                  <a:noFill/>
                </a:ln>
                <a:solidFill>
                  <a:prstClr val="black"/>
                </a:solidFill>
                <a:effectLst/>
                <a:uLnTx/>
                <a:uFillTx/>
                <a:latin typeface="Calibri Light"/>
                <a:ea typeface="微软雅黑 Light"/>
                <a:cs typeface="+mn-cs"/>
              </a:rPr>
              <a:t>4.</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 第三</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種方式則是比第二種更多了</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power</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的控制</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，基地台</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會特別增強在邊緣</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UE</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使用的</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RB</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的</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Power</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。當然，這些</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RB</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，也是非鄰近基地台所使用，而離基地台較近的</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UE</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，他們所收到的</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RB</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還是會以較低的功率發送</a:t>
            </a:r>
            <a:r>
              <a:rPr kumimoji="0" lang="zh-TW" altLang="en-US" sz="2000" b="1" i="0" u="none" strike="noStrike" kern="1200" cap="none" spc="0" normalizeH="0" baseline="0" noProof="0" dirty="0" smtClean="0">
                <a:ln>
                  <a:noFill/>
                </a:ln>
                <a:solidFill>
                  <a:prstClr val="black"/>
                </a:solidFill>
                <a:effectLst/>
                <a:uLnTx/>
                <a:uFillTx/>
                <a:latin typeface="Calibri Light"/>
                <a:ea typeface="微软雅黑 Light"/>
                <a:cs typeface="+mn-cs"/>
              </a:rPr>
              <a:t>。</a:t>
            </a:r>
            <a:endPar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2" name="文字方塊 1"/>
          <p:cNvSpPr txBox="1"/>
          <p:nvPr/>
        </p:nvSpPr>
        <p:spPr>
          <a:xfrm>
            <a:off x="0" y="6488668"/>
            <a:ext cx="7816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http://</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xdxdd.blogspot.com/2012/10/lte-icicinter-cell-interference.html</a:t>
            </a:r>
            <a:endPar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Tree>
    <p:extLst>
      <p:ext uri="{BB962C8B-B14F-4D97-AF65-F5344CB8AC3E}">
        <p14:creationId xmlns:p14="http://schemas.microsoft.com/office/powerpoint/2010/main" val="35576265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250581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相互干擾問題</a:t>
            </a:r>
            <a:r>
              <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a:t>
            </a:r>
          </a:p>
        </p:txBody>
      </p:sp>
      <p:sp>
        <p:nvSpPr>
          <p:cNvPr id="6" name="內容版面配置區 2"/>
          <p:cNvSpPr txBox="1">
            <a:spLocks/>
          </p:cNvSpPr>
          <p:nvPr/>
        </p:nvSpPr>
        <p:spPr>
          <a:xfrm>
            <a:off x="1048870" y="1158226"/>
            <a:ext cx="9932063" cy="1567045"/>
          </a:xfrm>
          <a:prstGeom prst="rect">
            <a:avLst/>
          </a:prstGeom>
          <a:solidFill>
            <a:schemeClr val="bg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Inter-cell Interference Coordination (ICIC): </a:t>
            </a:r>
            <a:r>
              <a:rPr kumimoji="0" lang="en-US" altLang="zh-TW" sz="2800" b="0" i="0" u="none" strike="noStrike" kern="1200" cap="none" spc="0" normalizeH="0" baseline="0" noProof="0" dirty="0" err="1" smtClean="0">
                <a:ln>
                  <a:noFill/>
                </a:ln>
                <a:solidFill>
                  <a:srgbClr val="FF0000"/>
                </a:solidFill>
                <a:effectLst/>
                <a:uLnTx/>
                <a:uFillTx/>
                <a:latin typeface="Calibri Light"/>
                <a:ea typeface="微软雅黑 Light"/>
                <a:cs typeface="+mn-cs"/>
              </a:rPr>
              <a:t>eNB</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  informs </a:t>
            </a:r>
            <a:r>
              <a:rPr kumimoji="0" lang="en-US" altLang="zh-TW" sz="2800" b="0" i="0" u="none" strike="noStrike" kern="1200" cap="none" spc="0" normalizeH="0" baseline="0" noProof="0" dirty="0" smtClean="0">
                <a:ln>
                  <a:noFill/>
                </a:ln>
                <a:solidFill>
                  <a:srgbClr val="0000FF"/>
                </a:solidFill>
                <a:effectLst/>
                <a:uLnTx/>
                <a:uFillTx/>
                <a:latin typeface="Calibri Light"/>
                <a:ea typeface="微软雅黑 Light"/>
                <a:cs typeface="+mn-cs"/>
              </a:rPr>
              <a:t>neighboring </a:t>
            </a:r>
            <a:r>
              <a:rPr kumimoji="0" lang="en-US" altLang="zh-TW" sz="2800" b="0" i="0" u="none" strike="noStrike" kern="1200" cap="none" spc="0" normalizeH="0" baseline="0" noProof="0" dirty="0" err="1" smtClean="0">
                <a:ln>
                  <a:noFill/>
                </a:ln>
                <a:solidFill>
                  <a:srgbClr val="0000FF"/>
                </a:solidFill>
                <a:effectLst/>
                <a:uLnTx/>
                <a:uFillTx/>
                <a:latin typeface="Calibri Light"/>
                <a:ea typeface="微软雅黑 Light"/>
                <a:cs typeface="+mn-cs"/>
              </a:rPr>
              <a:t>eNBs</a:t>
            </a:r>
            <a:r>
              <a:rPr kumimoji="0" lang="en-US" altLang="zh-TW" sz="2800" b="0" i="0" u="none" strike="noStrike" kern="1200" cap="none" spc="0" normalizeH="0" baseline="0" noProof="0" dirty="0" smtClean="0">
                <a:ln>
                  <a:noFill/>
                </a:ln>
                <a:solidFill>
                  <a:srgbClr val="0000FF"/>
                </a:solidFill>
                <a:effectLst/>
                <a:uLnTx/>
                <a:uFillTx/>
                <a:latin typeface="Calibri Light"/>
                <a:ea typeface="微软雅黑 Light"/>
                <a:cs typeface="+mn-cs"/>
              </a:rPr>
              <a:t> </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a:t>
            </a:r>
            <a:r>
              <a:rPr kumimoji="0" lang="en-US" altLang="zh-TW" sz="2800" b="0" i="0" u="none" strike="noStrike" kern="1200" cap="none" spc="0" normalizeH="0" baseline="0" noProof="0" dirty="0" smtClean="0">
                <a:ln>
                  <a:noFill/>
                </a:ln>
                <a:solidFill>
                  <a:srgbClr val="0000FF"/>
                </a:solidFill>
                <a:effectLst/>
                <a:uLnTx/>
                <a:uFillTx/>
                <a:latin typeface="Calibri Light"/>
                <a:ea typeface="微软雅黑 Light"/>
                <a:cs typeface="+mn-cs"/>
              </a:rPr>
              <a:t>Load Information</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 message: </a:t>
            </a:r>
            <a:r>
              <a:rPr kumimoji="0" lang="en-US" altLang="zh-TW" sz="2800" b="0" i="0" u="none" strike="noStrike" kern="1200" cap="none" spc="0" normalizeH="0" baseline="0" noProof="0" dirty="0" smtClean="0">
                <a:ln>
                  <a:noFill/>
                </a:ln>
                <a:solidFill>
                  <a:srgbClr val="0000FF"/>
                </a:solidFill>
                <a:effectLst/>
                <a:uLnTx/>
                <a:uFillTx/>
                <a:latin typeface="Calibri Light"/>
                <a:ea typeface="微软雅黑 Light"/>
                <a:cs typeface="+mn-cs"/>
              </a:rPr>
              <a:t>UL</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 interference level per </a:t>
            </a:r>
            <a:r>
              <a:rPr kumimoji="0" lang="en-US" altLang="zh-TW" sz="2800" b="0" i="0" u="none" strike="noStrike" kern="1200" cap="none" spc="0" normalizeH="0" baseline="0" noProof="0" dirty="0" smtClean="0">
                <a:ln>
                  <a:noFill/>
                </a:ln>
                <a:solidFill>
                  <a:srgbClr val="0000FF"/>
                </a:solidFill>
                <a:effectLst/>
                <a:uLnTx/>
                <a:uFillTx/>
                <a:latin typeface="Calibri Light"/>
                <a:ea typeface="微软雅黑 Light"/>
                <a:cs typeface="+mn-cs"/>
              </a:rPr>
              <a:t>Physical Resource Block</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 (</a:t>
            </a:r>
            <a:r>
              <a:rPr kumimoji="0" lang="en-US" altLang="zh-TW" sz="2800" b="0" i="0" u="none" strike="noStrike" kern="1200" cap="none" spc="0" normalizeH="0" baseline="0" noProof="0" dirty="0" smtClean="0">
                <a:ln>
                  <a:noFill/>
                </a:ln>
                <a:solidFill>
                  <a:srgbClr val="0000FF"/>
                </a:solidFill>
                <a:effectLst/>
                <a:uLnTx/>
                <a:uFillTx/>
                <a:latin typeface="Calibri Light"/>
                <a:ea typeface="微软雅黑 Light"/>
                <a:cs typeface="+mn-cs"/>
              </a:rPr>
              <a:t>PRB</a:t>
            </a:r>
            <a:r>
              <a:rPr kumimoji="0" lang="en-US" altLang="zh-TW" sz="2800" b="0" i="0" u="none" strike="noStrike" kern="1200" cap="none" spc="0" normalizeH="0" baseline="0" noProof="0" dirty="0" smtClean="0">
                <a:ln>
                  <a:noFill/>
                </a:ln>
                <a:solidFill>
                  <a:prstClr val="black"/>
                </a:solidFill>
                <a:effectLst/>
                <a:uLnTx/>
                <a:uFillTx/>
                <a:latin typeface="Calibri Light"/>
                <a:ea typeface="微软雅黑 Light"/>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000" b="0" i="0" u="none" strike="noStrike" kern="1200" cap="none" spc="0" normalizeH="0" baseline="0" noProof="0" dirty="0">
              <a:ln>
                <a:noFill/>
              </a:ln>
              <a:solidFill>
                <a:prstClr val="black"/>
              </a:solidFill>
              <a:effectLst/>
              <a:uLnTx/>
              <a:uFillTx/>
              <a:latin typeface="Calibri Light"/>
              <a:ea typeface="微软雅黑 Light"/>
              <a:cs typeface="+mn-cs"/>
            </a:endParaRPr>
          </a:p>
        </p:txBody>
      </p:sp>
      <p:pic>
        <p:nvPicPr>
          <p:cNvPr id="8" name="Picture 2" descr="fig005"/>
          <p:cNvPicPr>
            <a:picLocks noChangeAspect="1" noChangeArrowheads="1"/>
          </p:cNvPicPr>
          <p:nvPr/>
        </p:nvPicPr>
        <p:blipFill>
          <a:blip r:embed="rId3" cstate="print"/>
          <a:srcRect/>
          <a:stretch>
            <a:fillRect/>
          </a:stretch>
        </p:blipFill>
        <p:spPr bwMode="auto">
          <a:xfrm>
            <a:off x="1183850" y="2313890"/>
            <a:ext cx="10209220" cy="3997261"/>
          </a:xfrm>
          <a:prstGeom prst="rect">
            <a:avLst/>
          </a:prstGeom>
          <a:noFill/>
        </p:spPr>
      </p:pic>
      <p:sp>
        <p:nvSpPr>
          <p:cNvPr id="2" name="文字方塊 1"/>
          <p:cNvSpPr txBox="1"/>
          <p:nvPr/>
        </p:nvSpPr>
        <p:spPr>
          <a:xfrm>
            <a:off x="0" y="6488668"/>
            <a:ext cx="40352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smtClean="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http</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://www.3gpp.org/hetnet</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a:t>
            </a:r>
            <a:endPar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Tree>
    <p:extLst>
      <p:ext uri="{BB962C8B-B14F-4D97-AF65-F5344CB8AC3E}">
        <p14:creationId xmlns:p14="http://schemas.microsoft.com/office/powerpoint/2010/main" val="20277076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250581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相互干擾問題</a:t>
            </a:r>
            <a:r>
              <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a:t>
            </a:r>
          </a:p>
        </p:txBody>
      </p:sp>
      <p:sp>
        <p:nvSpPr>
          <p:cNvPr id="5" name="文字方塊 4"/>
          <p:cNvSpPr txBox="1"/>
          <p:nvPr/>
        </p:nvSpPr>
        <p:spPr>
          <a:xfrm>
            <a:off x="781538" y="1201270"/>
            <a:ext cx="79321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err="1">
                <a:ln>
                  <a:noFill/>
                </a:ln>
                <a:solidFill>
                  <a:prstClr val="black"/>
                </a:solidFill>
                <a:effectLst/>
                <a:uLnTx/>
                <a:uFillTx/>
                <a:latin typeface="Calibri Light"/>
                <a:ea typeface="微软雅黑 Light"/>
                <a:cs typeface="+mn-cs"/>
              </a:rPr>
              <a:t>eICIC</a:t>
            </a:r>
            <a:r>
              <a:rPr kumimoji="0" lang="en-US" altLang="zh-TW" sz="2800" b="1" i="0" u="none" strike="noStrike" kern="1200" cap="none" spc="0" normalizeH="0" baseline="0" noProof="0" dirty="0">
                <a:ln>
                  <a:noFill/>
                </a:ln>
                <a:solidFill>
                  <a:prstClr val="black"/>
                </a:solidFill>
                <a:effectLst/>
                <a:uLnTx/>
                <a:uFillTx/>
                <a:latin typeface="Calibri Light"/>
                <a:ea typeface="微软雅黑 Light"/>
                <a:cs typeface="+mn-cs"/>
              </a:rPr>
              <a:t> (enhanced Inter-cell interference coordination)</a:t>
            </a:r>
          </a:p>
        </p:txBody>
      </p:sp>
      <p:sp>
        <p:nvSpPr>
          <p:cNvPr id="7" name="文字方塊 6"/>
          <p:cNvSpPr txBox="1"/>
          <p:nvPr/>
        </p:nvSpPr>
        <p:spPr>
          <a:xfrm>
            <a:off x="781539" y="1913401"/>
            <a:ext cx="10545824"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Calibri Light"/>
                <a:ea typeface="微软雅黑 Light"/>
                <a:cs typeface="+mn-cs"/>
              </a:rPr>
              <a:t>1.</a:t>
            </a:r>
            <a:r>
              <a:rPr kumimoji="0" lang="zh-TW" altLang="en-US" sz="2400" b="1" i="0" u="none" strike="noStrike" kern="1200" cap="none" spc="0" normalizeH="0" baseline="0" noProof="0" dirty="0" smtClean="0">
                <a:ln>
                  <a:noFill/>
                </a:ln>
                <a:solidFill>
                  <a:prstClr val="black"/>
                </a:solidFill>
                <a:effectLst/>
                <a:uLnTx/>
                <a:uFillTx/>
                <a:latin typeface="Calibri Light"/>
                <a:ea typeface="微软雅黑 Light"/>
                <a:cs typeface="+mn-cs"/>
              </a:rPr>
              <a:t> </a:t>
            </a:r>
            <a:r>
              <a:rPr kumimoji="0" lang="en-US" altLang="zh-TW" sz="2400" b="1" i="0" u="none" strike="noStrike" kern="1200" cap="none" spc="0" normalizeH="0" baseline="0" noProof="0" dirty="0" err="1">
                <a:ln>
                  <a:noFill/>
                </a:ln>
                <a:solidFill>
                  <a:prstClr val="black"/>
                </a:solidFill>
                <a:effectLst/>
                <a:uLnTx/>
                <a:uFillTx/>
                <a:latin typeface="Calibri Light"/>
                <a:ea typeface="微软雅黑 Light"/>
                <a:cs typeface="+mn-cs"/>
              </a:rPr>
              <a:t>eICIC</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除了使用功率大小、頻率分配，另外也使用時間分配的方式去降低干擾。</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TW" sz="2400" b="1"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Calibri Light"/>
                <a:ea typeface="微软雅黑 Light"/>
                <a:cs typeface="+mn-cs"/>
              </a:rPr>
              <a:t>2.</a:t>
            </a:r>
            <a:r>
              <a:rPr kumimoji="0" lang="zh-TW" altLang="en-US" sz="2400" b="1" i="0" u="none" strike="noStrike" kern="1200" cap="none" spc="0" normalizeH="0" baseline="0" noProof="0" dirty="0" smtClean="0">
                <a:ln>
                  <a:noFill/>
                </a:ln>
                <a:solidFill>
                  <a:prstClr val="black"/>
                </a:solidFill>
                <a:effectLst/>
                <a:uLnTx/>
                <a:uFillTx/>
                <a:latin typeface="Calibri Light"/>
                <a:ea typeface="微软雅黑 Light"/>
                <a:cs typeface="+mn-cs"/>
              </a:rPr>
              <a:t> </a:t>
            </a:r>
            <a:r>
              <a:rPr kumimoji="0" lang="en-US" altLang="zh-TW" sz="2400" b="1" i="0" u="none" strike="noStrike" kern="1200" cap="none" spc="0" normalizeH="0" baseline="0" noProof="0" dirty="0" err="1">
                <a:ln>
                  <a:noFill/>
                </a:ln>
                <a:solidFill>
                  <a:prstClr val="black"/>
                </a:solidFill>
                <a:effectLst/>
                <a:uLnTx/>
                <a:uFillTx/>
                <a:latin typeface="Calibri Light"/>
                <a:ea typeface="微软雅黑 Light"/>
                <a:cs typeface="+mn-cs"/>
              </a:rPr>
              <a:t>eICIC</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在時間分配上，多了一個</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ABS(Almost blank </a:t>
            </a:r>
            <a:r>
              <a:rPr kumimoji="0" lang="en-US" altLang="zh-TW" sz="2400" b="1" i="0" u="none" strike="noStrike" kern="1200" cap="none" spc="0" normalizeH="0" baseline="0" noProof="0" dirty="0" err="1">
                <a:ln>
                  <a:noFill/>
                </a:ln>
                <a:solidFill>
                  <a:prstClr val="black"/>
                </a:solidFill>
                <a:effectLst/>
                <a:uLnTx/>
                <a:uFillTx/>
                <a:latin typeface="Calibri Light"/>
                <a:ea typeface="微软雅黑 Light"/>
                <a:cs typeface="+mn-cs"/>
              </a:rPr>
              <a:t>subframe</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，就是在解決</a:t>
            </a:r>
            <a:r>
              <a:rPr kumimoji="0" lang="en-US" altLang="zh-TW" sz="2400" b="1" i="0" u="none" strike="noStrike" kern="1200" cap="none" spc="0" normalizeH="0" baseline="0" noProof="0" dirty="0" err="1">
                <a:ln>
                  <a:noFill/>
                </a:ln>
                <a:solidFill>
                  <a:prstClr val="black"/>
                </a:solidFill>
                <a:effectLst/>
                <a:uLnTx/>
                <a:uFillTx/>
                <a:latin typeface="Calibri Light"/>
                <a:ea typeface="微软雅黑 Light"/>
                <a:cs typeface="+mn-cs"/>
              </a:rPr>
              <a:t>HetNet</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的干擾問題，在</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ABS</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的</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frame</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中，</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Macro Cell</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不送任何</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traffic</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，最多僅能送及低功率的</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control frame</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。而在這些</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frame</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之中，安插不同</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UE</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的</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traffic channel</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，就可以讓</a:t>
            </a:r>
            <a:r>
              <a:rPr kumimoji="0" lang="en-US" altLang="zh-TW" sz="2400" b="1" i="0" u="none" strike="noStrike" kern="1200" cap="none" spc="0" normalizeH="0" baseline="0" noProof="0" dirty="0" err="1">
                <a:ln>
                  <a:noFill/>
                </a:ln>
                <a:solidFill>
                  <a:prstClr val="black"/>
                </a:solidFill>
                <a:effectLst/>
                <a:uLnTx/>
                <a:uFillTx/>
                <a:latin typeface="Calibri Light"/>
                <a:ea typeface="微软雅黑 Light"/>
                <a:cs typeface="+mn-cs"/>
              </a:rPr>
              <a:t>femto</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或</a:t>
            </a:r>
            <a:r>
              <a:rPr kumimoji="0" lang="en-US" altLang="zh-TW" sz="2400" b="1" i="0" u="none" strike="noStrike" kern="1200" cap="none" spc="0" normalizeH="0" baseline="0" noProof="0" dirty="0" err="1">
                <a:ln>
                  <a:noFill/>
                </a:ln>
                <a:solidFill>
                  <a:prstClr val="black"/>
                </a:solidFill>
                <a:effectLst/>
                <a:uLnTx/>
                <a:uFillTx/>
                <a:latin typeface="Calibri Light"/>
                <a:ea typeface="微软雅黑 Light"/>
                <a:cs typeface="+mn-cs"/>
              </a:rPr>
              <a:t>pico</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 cell</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去傳輸他們的</a:t>
            </a:r>
            <a:r>
              <a:rPr kumimoji="0" lang="en-US" altLang="zh-TW" sz="2400" b="1" i="0" u="none" strike="noStrike" kern="1200" cap="none" spc="0" normalizeH="0" baseline="0" noProof="0" dirty="0">
                <a:ln>
                  <a:noFill/>
                </a:ln>
                <a:solidFill>
                  <a:prstClr val="black"/>
                </a:solidFill>
                <a:effectLst/>
                <a:uLnTx/>
                <a:uFillTx/>
                <a:latin typeface="Calibri Light"/>
                <a:ea typeface="微软雅黑 Light"/>
                <a:cs typeface="+mn-cs"/>
              </a:rPr>
              <a:t>traffic channel</a:t>
            </a:r>
            <a:r>
              <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TW" sz="2400" b="1" i="0" u="none" strike="noStrike" kern="1200" cap="none" spc="0" normalizeH="0" baseline="0" noProof="0" dirty="0" smtClean="0">
              <a:ln>
                <a:noFill/>
              </a:ln>
              <a:solidFill>
                <a:prstClr val="black"/>
              </a:solidFill>
              <a:effectLst/>
              <a:uLnTx/>
              <a:uFillTx/>
              <a:latin typeface="Calibri Light"/>
              <a:ea typeface="微软雅黑 Light"/>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TW" altLang="en-US" sz="2400" b="1"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2" name="文字方塊 1"/>
          <p:cNvSpPr txBox="1"/>
          <p:nvPr/>
        </p:nvSpPr>
        <p:spPr>
          <a:xfrm>
            <a:off x="0" y="6488668"/>
            <a:ext cx="7816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http://</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xdxdd.blogspot.com/2012/10/lte-icicinter-cell-interference.html</a:t>
            </a:r>
            <a:endPar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Tree>
    <p:extLst>
      <p:ext uri="{BB962C8B-B14F-4D97-AF65-F5344CB8AC3E}">
        <p14:creationId xmlns:p14="http://schemas.microsoft.com/office/powerpoint/2010/main" val="26335665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250581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相互干擾問題</a:t>
            </a:r>
            <a:r>
              <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a:t>
            </a:r>
          </a:p>
        </p:txBody>
      </p:sp>
      <p:sp>
        <p:nvSpPr>
          <p:cNvPr id="6" name="內容版面配置區 2"/>
          <p:cNvSpPr txBox="1">
            <a:spLocks/>
          </p:cNvSpPr>
          <p:nvPr/>
        </p:nvSpPr>
        <p:spPr>
          <a:xfrm>
            <a:off x="923364" y="1213520"/>
            <a:ext cx="10551459" cy="5257800"/>
          </a:xfrm>
          <a:prstGeom prst="rect">
            <a:avLst/>
          </a:prstGeom>
          <a:solidFill>
            <a:schemeClr val="bg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smtClean="0">
                <a:ln>
                  <a:noFill/>
                </a:ln>
                <a:solidFill>
                  <a:prstClr val="black"/>
                </a:solidFill>
                <a:effectLst/>
                <a:uLnTx/>
                <a:uFillTx/>
                <a:latin typeface="Calibri Light"/>
                <a:ea typeface="微软雅黑 Light"/>
                <a:cs typeface="+mn-cs"/>
              </a:rPr>
              <a:t>Enhanced ICIC: </a:t>
            </a:r>
            <a:r>
              <a:rPr kumimoji="0" lang="en-US" altLang="zh-TW" sz="2400" b="0" i="0" u="none" strike="noStrike" kern="1200" cap="none" spc="0" normalizeH="0" baseline="0" noProof="0" smtClean="0">
                <a:ln>
                  <a:noFill/>
                </a:ln>
                <a:solidFill>
                  <a:srgbClr val="FF3300"/>
                </a:solidFill>
                <a:effectLst/>
                <a:uLnTx/>
                <a:uFillTx/>
                <a:latin typeface="Calibri Light"/>
                <a:ea typeface="微软雅黑 Light"/>
                <a:cs typeface="+mn-cs"/>
              </a:rPr>
              <a:t>eNB</a:t>
            </a:r>
            <a:r>
              <a:rPr kumimoji="0" lang="en-US" altLang="zh-TW" sz="2400" b="0" i="0" u="none" strike="noStrike" kern="1200" cap="none" spc="0" normalizeH="0" baseline="0" noProof="0" smtClean="0">
                <a:ln>
                  <a:noFill/>
                </a:ln>
                <a:solidFill>
                  <a:prstClr val="black"/>
                </a:solidFill>
                <a:effectLst/>
                <a:uLnTx/>
                <a:uFillTx/>
                <a:latin typeface="Calibri Light"/>
                <a:ea typeface="微软雅黑 Light"/>
                <a:cs typeface="+mn-cs"/>
              </a:rPr>
              <a:t> transmits </a:t>
            </a:r>
            <a:r>
              <a:rPr kumimoji="0" lang="en-US" altLang="zh-TW" sz="2400" b="0" i="0" u="none" strike="noStrike" kern="1200" cap="none" spc="0" normalizeH="0" baseline="0" noProof="0" smtClean="0">
                <a:ln>
                  <a:noFill/>
                </a:ln>
                <a:solidFill>
                  <a:srgbClr val="0000FF"/>
                </a:solidFill>
                <a:effectLst/>
                <a:uLnTx/>
                <a:uFillTx/>
                <a:latin typeface="Calibri Light"/>
                <a:ea typeface="微软雅黑 Light"/>
                <a:cs typeface="+mn-cs"/>
              </a:rPr>
              <a:t>Almost Blank Subframes </a:t>
            </a:r>
            <a:r>
              <a:rPr kumimoji="0" lang="en-US" altLang="zh-TW" sz="2400" b="0" i="0" u="none" strike="noStrike" kern="1200" cap="none" spc="0" normalizeH="0" baseline="0" noProof="0" smtClean="0">
                <a:ln>
                  <a:noFill/>
                </a:ln>
                <a:solidFill>
                  <a:prstClr val="black"/>
                </a:solidFill>
                <a:effectLst/>
                <a:uLnTx/>
                <a:uFillTx/>
                <a:latin typeface="Calibri Light"/>
                <a:ea typeface="微软雅黑 Light"/>
                <a:cs typeface="+mn-cs"/>
              </a:rPr>
              <a:t>(</a:t>
            </a:r>
            <a:r>
              <a:rPr kumimoji="0" lang="en-US" altLang="zh-TW" sz="2400" b="0" i="0" u="none" strike="noStrike" kern="1200" cap="none" spc="0" normalizeH="0" baseline="0" noProof="0" smtClean="0">
                <a:ln>
                  <a:noFill/>
                </a:ln>
                <a:solidFill>
                  <a:srgbClr val="0000FF"/>
                </a:solidFill>
                <a:effectLst/>
                <a:uLnTx/>
                <a:uFillTx/>
                <a:latin typeface="Calibri Light"/>
                <a:ea typeface="微软雅黑 Light"/>
                <a:cs typeface="+mn-cs"/>
              </a:rPr>
              <a:t>ABS</a:t>
            </a:r>
            <a:r>
              <a:rPr kumimoji="0" lang="en-US" altLang="zh-TW" sz="2400" b="0" i="0" u="none" strike="noStrike" kern="1200" cap="none" spc="0" normalizeH="0" baseline="0" noProof="0" smtClean="0">
                <a:ln>
                  <a:noFill/>
                </a:ln>
                <a:solidFill>
                  <a:prstClr val="black"/>
                </a:solidFill>
                <a:effectLst/>
                <a:uLnTx/>
                <a:uFillTx/>
                <a:latin typeface="Calibri Light"/>
                <a:ea typeface="微软雅黑 Light"/>
                <a:cs typeface="+mn-cs"/>
              </a:rPr>
              <a:t>) and </a:t>
            </a:r>
            <a:r>
              <a:rPr kumimoji="0" lang="en-US" altLang="zh-TW" sz="2400" b="0" i="0" u="none" strike="noStrike" kern="1200" cap="none" spc="0" normalizeH="0" baseline="0" noProof="0" smtClean="0">
                <a:ln>
                  <a:noFill/>
                </a:ln>
                <a:solidFill>
                  <a:srgbClr val="0000FF"/>
                </a:solidFill>
                <a:effectLst/>
                <a:uLnTx/>
                <a:uFillTx/>
                <a:latin typeface="Calibri Light"/>
                <a:ea typeface="微软雅黑 Light"/>
                <a:cs typeface="+mn-cs"/>
              </a:rPr>
              <a:t>ABS</a:t>
            </a:r>
            <a:r>
              <a:rPr kumimoji="0" lang="en-US" altLang="zh-TW" sz="2400" b="0" i="0" u="none" strike="noStrike" kern="1200" cap="none" spc="0" normalizeH="0" baseline="0" noProof="0" smtClean="0">
                <a:ln>
                  <a:noFill/>
                </a:ln>
                <a:solidFill>
                  <a:prstClr val="black"/>
                </a:solidFill>
                <a:effectLst/>
                <a:uLnTx/>
                <a:uFillTx/>
                <a:latin typeface="Calibri Light"/>
                <a:ea typeface="微软雅黑 Light"/>
                <a:cs typeface="+mn-cs"/>
              </a:rPr>
              <a:t> pattern.  </a:t>
            </a:r>
            <a:endParaRPr kumimoji="0" lang="zh-TW" altLang="en-US" sz="2400" b="0" i="0" u="none" strike="noStrike" kern="1200" cap="none" spc="0" normalizeH="0" baseline="0" noProof="0" dirty="0">
              <a:ln>
                <a:noFill/>
              </a:ln>
              <a:solidFill>
                <a:prstClr val="black"/>
              </a:solidFill>
              <a:effectLst/>
              <a:uLnTx/>
              <a:uFillTx/>
              <a:latin typeface="Calibri Light"/>
              <a:ea typeface="微软雅黑 Light"/>
              <a:cs typeface="+mn-cs"/>
            </a:endParaRPr>
          </a:p>
        </p:txBody>
      </p:sp>
      <p:pic>
        <p:nvPicPr>
          <p:cNvPr id="8" name="Picture 2" descr="fig006"/>
          <p:cNvPicPr>
            <a:picLocks noChangeAspect="1" noChangeArrowheads="1"/>
          </p:cNvPicPr>
          <p:nvPr/>
        </p:nvPicPr>
        <p:blipFill>
          <a:blip r:embed="rId3" cstate="print"/>
          <a:srcRect/>
          <a:stretch>
            <a:fillRect/>
          </a:stretch>
        </p:blipFill>
        <p:spPr bwMode="auto">
          <a:xfrm>
            <a:off x="923364" y="1963769"/>
            <a:ext cx="9959789" cy="4813022"/>
          </a:xfrm>
          <a:prstGeom prst="rect">
            <a:avLst/>
          </a:prstGeom>
          <a:noFill/>
        </p:spPr>
      </p:pic>
    </p:spTree>
    <p:extLst>
      <p:ext uri="{BB962C8B-B14F-4D97-AF65-F5344CB8AC3E}">
        <p14:creationId xmlns:p14="http://schemas.microsoft.com/office/powerpoint/2010/main" val="9723359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6105" y="1191885"/>
            <a:ext cx="5459895" cy="4401205"/>
          </a:xfrm>
          <a:prstGeom prst="rect">
            <a:avLst/>
          </a:prstGeom>
        </p:spPr>
        <p:txBody>
          <a:bodyPr wrap="square">
            <a:spAutoFit/>
          </a:bodyPr>
          <a:lstStyle/>
          <a:p>
            <a:pPr marL="285750" indent="-285750">
              <a:buFont typeface="Arial" panose="020B0604020202020204" pitchFamily="34" charset="0"/>
              <a:buChar char="•"/>
            </a:pPr>
            <a:r>
              <a:rPr lang="zh-TW" altLang="en-US" sz="2800" dirty="0">
                <a:solidFill>
                  <a:srgbClr val="202122"/>
                </a:solidFill>
                <a:latin typeface="Arial" panose="020B0604020202020204" pitchFamily="34" charset="0"/>
              </a:rPr>
              <a:t>在行動網路系統中，把訊號覆蓋區域分為一個個的小區，它可以是六邊形，正方形，圓形或其它的一些形狀，通常是</a:t>
            </a:r>
            <a:r>
              <a:rPr lang="zh-TW" altLang="en-US" sz="2800" dirty="0">
                <a:solidFill>
                  <a:srgbClr val="BA0000"/>
                </a:solidFill>
                <a:latin typeface="Arial" panose="020B0604020202020204" pitchFamily="34" charset="0"/>
                <a:hlinkClick r:id="rId2" tooltip="六角蜂窩（頁面不存在）"/>
              </a:rPr>
              <a:t>六角蜂窩</a:t>
            </a:r>
            <a:r>
              <a:rPr lang="zh-TW" altLang="en-US" sz="2800" dirty="0">
                <a:solidFill>
                  <a:srgbClr val="202122"/>
                </a:solidFill>
                <a:latin typeface="Arial" panose="020B0604020202020204" pitchFamily="34" charset="0"/>
              </a:rPr>
              <a:t>狀。這些分區中的每一個被分配了多個頻率（</a:t>
            </a:r>
            <a:r>
              <a:rPr lang="en-US" altLang="zh-TW" sz="2800" i="1" dirty="0">
                <a:solidFill>
                  <a:srgbClr val="202122"/>
                </a:solidFill>
                <a:latin typeface="Arial" panose="020B0604020202020204" pitchFamily="34" charset="0"/>
              </a:rPr>
              <a:t>f</a:t>
            </a:r>
            <a:r>
              <a:rPr lang="en-US" altLang="zh-TW" sz="2800" baseline="-25000" dirty="0">
                <a:solidFill>
                  <a:srgbClr val="202122"/>
                </a:solidFill>
                <a:latin typeface="Arial" panose="020B0604020202020204" pitchFamily="34" charset="0"/>
              </a:rPr>
              <a:t>1</a:t>
            </a:r>
            <a:r>
              <a:rPr lang="zh-TW" altLang="en-US" sz="2800" dirty="0">
                <a:solidFill>
                  <a:srgbClr val="202122"/>
                </a:solidFill>
                <a:latin typeface="Arial" panose="020B0604020202020204" pitchFamily="34" charset="0"/>
              </a:rPr>
              <a:t> </a:t>
            </a:r>
            <a:r>
              <a:rPr lang="en-US" altLang="zh-TW" sz="2800" dirty="0">
                <a:solidFill>
                  <a:srgbClr val="202122"/>
                </a:solidFill>
                <a:latin typeface="Arial" panose="020B0604020202020204" pitchFamily="34" charset="0"/>
              </a:rPr>
              <a:t>- </a:t>
            </a:r>
            <a:r>
              <a:rPr lang="en-US" altLang="zh-TW" sz="2800" i="1" dirty="0">
                <a:solidFill>
                  <a:srgbClr val="202122"/>
                </a:solidFill>
                <a:latin typeface="Arial" panose="020B0604020202020204" pitchFamily="34" charset="0"/>
              </a:rPr>
              <a:t>f</a:t>
            </a:r>
            <a:r>
              <a:rPr lang="en-US" altLang="zh-TW" sz="2800" baseline="-25000" dirty="0">
                <a:solidFill>
                  <a:srgbClr val="202122"/>
                </a:solidFill>
                <a:latin typeface="Arial" panose="020B0604020202020204" pitchFamily="34" charset="0"/>
              </a:rPr>
              <a:t>6</a:t>
            </a:r>
            <a:r>
              <a:rPr lang="zh-TW" altLang="en-US" sz="2800" dirty="0">
                <a:solidFill>
                  <a:srgbClr val="202122"/>
                </a:solidFill>
                <a:latin typeface="Arial" panose="020B0604020202020204" pitchFamily="34" charset="0"/>
              </a:rPr>
              <a:t>），具有相應的</a:t>
            </a:r>
            <a:r>
              <a:rPr lang="zh-TW" altLang="en-US" sz="2800" dirty="0">
                <a:solidFill>
                  <a:srgbClr val="0645AD"/>
                </a:solidFill>
                <a:latin typeface="Arial" panose="020B0604020202020204" pitchFamily="34" charset="0"/>
                <a:hlinkClick r:id="rId3" tooltip="基地台"/>
              </a:rPr>
              <a:t>基地台</a:t>
            </a:r>
            <a:r>
              <a:rPr lang="zh-TW" altLang="en-US" sz="2800" dirty="0">
                <a:solidFill>
                  <a:srgbClr val="202122"/>
                </a:solidFill>
                <a:latin typeface="Arial" panose="020B0604020202020204" pitchFamily="34" charset="0"/>
              </a:rPr>
              <a:t>。在其它分區中，可使用重複的頻率，但相鄰的分區不能使用相同頻率，這會引起</a:t>
            </a:r>
            <a:r>
              <a:rPr lang="zh-TW" altLang="en-US" sz="2800" dirty="0">
                <a:solidFill>
                  <a:srgbClr val="007A5E"/>
                </a:solidFill>
                <a:latin typeface="Arial" panose="020B0604020202020204" pitchFamily="34" charset="0"/>
                <a:hlinkClick r:id="rId4"/>
              </a:rPr>
              <a:t>同頻道干擾</a:t>
            </a:r>
            <a:r>
              <a:rPr lang="zh-TW" altLang="en-US" sz="2800" dirty="0" smtClean="0">
                <a:solidFill>
                  <a:srgbClr val="202122"/>
                </a:solidFill>
                <a:latin typeface="Arial" panose="020B0604020202020204" pitchFamily="34" charset="0"/>
              </a:rPr>
              <a:t>。</a:t>
            </a:r>
            <a:endParaRPr lang="zh-TW" altLang="en-US" sz="2800" dirty="0">
              <a:solidFill>
                <a:srgbClr val="202122"/>
              </a:solidFill>
              <a:latin typeface="Arial" panose="020B0604020202020204" pitchFamily="34" charset="0"/>
            </a:endParaRPr>
          </a:p>
        </p:txBody>
      </p:sp>
      <p:pic>
        <p:nvPicPr>
          <p:cNvPr id="1026" name="Picture 2" descr="https://upload.wikimedia.org/wikipedia/commons/thumb/e/ee/Frequency_reuse.svg/1024px-Frequency_reus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175" y="1191885"/>
            <a:ext cx="5426063" cy="43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40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209" y="1229800"/>
            <a:ext cx="7414357" cy="4501106"/>
          </a:xfrm>
          <a:prstGeom prst="rect">
            <a:avLst/>
          </a:prstGeom>
        </p:spPr>
      </p:pic>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250581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相互干擾問題</a:t>
            </a:r>
            <a:r>
              <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a:t>
            </a:r>
          </a:p>
        </p:txBody>
      </p:sp>
      <p:sp>
        <p:nvSpPr>
          <p:cNvPr id="5" name="文字方塊 4"/>
          <p:cNvSpPr txBox="1"/>
          <p:nvPr/>
        </p:nvSpPr>
        <p:spPr>
          <a:xfrm>
            <a:off x="835325" y="968190"/>
            <a:ext cx="79321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CA (</a:t>
            </a:r>
            <a:r>
              <a:rPr kumimoji="0" lang="en-US" altLang="zh-TW" sz="2800" b="1" i="0" u="none" strike="noStrike" kern="1200" cap="none" spc="0" normalizeH="0" baseline="0" noProof="0" dirty="0">
                <a:ln>
                  <a:noFill/>
                </a:ln>
                <a:solidFill>
                  <a:prstClr val="black"/>
                </a:solidFill>
                <a:effectLst/>
                <a:uLnTx/>
                <a:uFillTx/>
                <a:latin typeface="Calibri Light"/>
                <a:ea typeface="微软雅黑 Light"/>
                <a:cs typeface="+mn-cs"/>
              </a:rPr>
              <a:t>Carrier Aggregation</a:t>
            </a: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Light"/>
                <a:cs typeface="+mn-cs"/>
              </a:rPr>
              <a:t>)</a:t>
            </a:r>
            <a:endParaRPr kumimoji="0" lang="en-US" altLang="zh-TW" sz="2800" b="1"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7" name="文字方塊 6"/>
          <p:cNvSpPr txBox="1"/>
          <p:nvPr/>
        </p:nvSpPr>
        <p:spPr>
          <a:xfrm>
            <a:off x="519951" y="5730906"/>
            <a:ext cx="1095487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載波聚合可將沒有連續、不連續配置的載波頻段以合併的方式進行傳輸，若每個頻段的頻寬為</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20MHz</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，則聚合五個連續或不連續頻段最高可達</a:t>
            </a:r>
            <a:r>
              <a:rPr kumimoji="0" lang="en-US" altLang="zh-TW" sz="2000" b="1" i="0" u="none" strike="noStrike" kern="1200" cap="none" spc="0" normalizeH="0" baseline="0" noProof="0" dirty="0">
                <a:ln>
                  <a:noFill/>
                </a:ln>
                <a:solidFill>
                  <a:prstClr val="black"/>
                </a:solidFill>
                <a:effectLst/>
                <a:uLnTx/>
                <a:uFillTx/>
                <a:latin typeface="Calibri Light"/>
                <a:ea typeface="微软雅黑 Light"/>
                <a:cs typeface="+mn-cs"/>
              </a:rPr>
              <a:t>100MHz</a:t>
            </a:r>
            <a:r>
              <a:rPr kumimoji="0" lang="zh-TW" altLang="en-US" sz="2000" b="1" i="0" u="none" strike="noStrike" kern="1200" cap="none" spc="0" normalizeH="0" baseline="0" noProof="0" dirty="0">
                <a:ln>
                  <a:noFill/>
                </a:ln>
                <a:solidFill>
                  <a:prstClr val="black"/>
                </a:solidFill>
                <a:effectLst/>
                <a:uLnTx/>
                <a:uFillTx/>
                <a:latin typeface="Calibri Light"/>
                <a:ea typeface="微软雅黑 Light"/>
                <a:cs typeface="+mn-cs"/>
              </a:rPr>
              <a:t>頻寬</a:t>
            </a:r>
          </a:p>
        </p:txBody>
      </p:sp>
      <p:sp>
        <p:nvSpPr>
          <p:cNvPr id="2" name="文字方塊 1"/>
          <p:cNvSpPr txBox="1"/>
          <p:nvPr/>
        </p:nvSpPr>
        <p:spPr>
          <a:xfrm>
            <a:off x="33122" y="6488668"/>
            <a:ext cx="79613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http://</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www.2cm.com.tw/technologyshow_content.asp?sn=1311050004</a:t>
            </a:r>
            <a:endParaRPr kumimoji="0" lang="zh-TW" altLang="en-US"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Tree>
    <p:extLst>
      <p:ext uri="{BB962C8B-B14F-4D97-AF65-F5344CB8AC3E}">
        <p14:creationId xmlns:p14="http://schemas.microsoft.com/office/powerpoint/2010/main" val="39132070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7946" y="1494677"/>
            <a:ext cx="8449854" cy="5363323"/>
          </a:xfrm>
          <a:prstGeom prst="rect">
            <a:avLst/>
          </a:prstGeom>
        </p:spPr>
      </p:pic>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4" name="矩形 3"/>
          <p:cNvSpPr/>
          <p:nvPr/>
        </p:nvSpPr>
        <p:spPr>
          <a:xfrm>
            <a:off x="369161" y="384829"/>
            <a:ext cx="250581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相互干擾問題</a:t>
            </a:r>
            <a:r>
              <a:rPr kumimoji="0" lang="en-US" altLang="zh-TW" sz="2800" b="0" i="0" u="none" strike="noStrike" kern="1200" cap="none" spc="0" normalizeH="0" baseline="0" noProof="0" dirty="0" smtClean="0">
                <a:ln>
                  <a:noFill/>
                </a:ln>
                <a:solidFill>
                  <a:srgbClr val="E7E6E6">
                    <a:lumMod val="50000"/>
                  </a:srgbClr>
                </a:solidFill>
                <a:effectLst/>
                <a:uLnTx/>
                <a:uFillTx/>
                <a:latin typeface="微软雅黑 Light"/>
                <a:ea typeface="微软雅黑 Light"/>
                <a:cs typeface="+mn-cs"/>
              </a:rPr>
              <a:t>?</a:t>
            </a:r>
          </a:p>
        </p:txBody>
      </p:sp>
      <p:sp>
        <p:nvSpPr>
          <p:cNvPr id="9" name="內容版面配置區 5"/>
          <p:cNvSpPr txBox="1">
            <a:spLocks/>
          </p:cNvSpPr>
          <p:nvPr/>
        </p:nvSpPr>
        <p:spPr>
          <a:xfrm>
            <a:off x="719064" y="914400"/>
            <a:ext cx="10157012" cy="472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0" u="none" strike="noStrike" kern="1200" cap="none" spc="0" normalizeH="0" baseline="0" noProof="0" dirty="0" smtClean="0">
                <a:ln>
                  <a:noFill/>
                </a:ln>
                <a:solidFill>
                  <a:prstClr val="black"/>
                </a:solidFill>
                <a:effectLst/>
                <a:uLnTx/>
                <a:uFillTx/>
                <a:latin typeface="Calibri Light"/>
                <a:ea typeface="微软雅黑"/>
                <a:cs typeface="+mn-cs"/>
              </a:rPr>
              <a:t>Carrier Aggregation with cross-carrier scheduling</a:t>
            </a:r>
            <a:endParaRPr kumimoji="0" lang="zh-TW" altLang="en-US" sz="32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
        <p:nvSpPr>
          <p:cNvPr id="2" name="文字方塊 1"/>
          <p:cNvSpPr txBox="1"/>
          <p:nvPr/>
        </p:nvSpPr>
        <p:spPr>
          <a:xfrm>
            <a:off x="0" y="6488668"/>
            <a:ext cx="40352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Light"/>
                <a:ea typeface="微软雅黑 Light"/>
                <a:cs typeface="+mn-cs"/>
              </a:rPr>
              <a:t>資料來源 </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a:t>
            </a:r>
            <a:r>
              <a:rPr kumimoji="0" lang="zh-TW" altLang="en-US" sz="1800" b="0" i="0" u="none" strike="noStrike" kern="1200" cap="none" spc="0" normalizeH="0" baseline="0" noProof="0" dirty="0" smtClean="0">
                <a:ln>
                  <a:noFill/>
                </a:ln>
                <a:solidFill>
                  <a:prstClr val="black"/>
                </a:solidFill>
                <a:effectLst/>
                <a:uLnTx/>
                <a:uFillTx/>
                <a:latin typeface="Calibri Light"/>
                <a:ea typeface="微软雅黑 Light"/>
                <a:cs typeface="+mn-cs"/>
              </a:rPr>
              <a:t> </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http</a:t>
            </a:r>
            <a:r>
              <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rPr>
              <a:t>://www.3gpp.org/hetnet</a:t>
            </a:r>
            <a:r>
              <a:rPr kumimoji="0" lang="en-US" altLang="zh-TW" sz="1800" b="0" i="0" u="none" strike="noStrike" kern="1200" cap="none" spc="0" normalizeH="0" baseline="0" noProof="0" dirty="0" smtClean="0">
                <a:ln>
                  <a:noFill/>
                </a:ln>
                <a:solidFill>
                  <a:prstClr val="black"/>
                </a:solidFill>
                <a:effectLst/>
                <a:uLnTx/>
                <a:uFillTx/>
                <a:latin typeface="Calibri Light"/>
                <a:ea typeface="微软雅黑 Light"/>
                <a:cs typeface="+mn-cs"/>
              </a:rPr>
              <a:t>/</a:t>
            </a:r>
            <a:endParaRPr kumimoji="0" lang="en-US" altLang="zh-TW" sz="1800" b="0" i="0" u="none" strike="noStrike" kern="1200" cap="none" spc="0" normalizeH="0" baseline="0" noProof="0" dirty="0">
              <a:ln>
                <a:noFill/>
              </a:ln>
              <a:solidFill>
                <a:prstClr val="black"/>
              </a:solidFill>
              <a:effectLst/>
              <a:uLnTx/>
              <a:uFillTx/>
              <a:latin typeface="Calibri Light"/>
              <a:ea typeface="微软雅黑 Light"/>
              <a:cs typeface="+mn-cs"/>
            </a:endParaRPr>
          </a:p>
        </p:txBody>
      </p:sp>
    </p:spTree>
    <p:extLst>
      <p:ext uri="{BB962C8B-B14F-4D97-AF65-F5344CB8AC3E}">
        <p14:creationId xmlns:p14="http://schemas.microsoft.com/office/powerpoint/2010/main" val="37706610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fig008"/>
          <p:cNvPicPr>
            <a:picLocks noChangeAspect="1" noChangeArrowheads="1"/>
          </p:cNvPicPr>
          <p:nvPr/>
        </p:nvPicPr>
        <p:blipFill>
          <a:blip r:embed="rId3" cstate="print"/>
          <a:srcRect/>
          <a:stretch>
            <a:fillRect/>
          </a:stretch>
        </p:blipFill>
        <p:spPr bwMode="auto">
          <a:xfrm>
            <a:off x="1888516" y="1844824"/>
            <a:ext cx="8527965" cy="3534520"/>
          </a:xfrm>
          <a:prstGeom prst="rect">
            <a:avLst/>
          </a:prstGeom>
          <a:noFill/>
        </p:spPr>
      </p:pic>
      <p:sp>
        <p:nvSpPr>
          <p:cNvPr id="5" name="投影片編號版面配置區 3"/>
          <p:cNvSpPr>
            <a:spLocks noGrp="1"/>
          </p:cNvSpPr>
          <p:nvPr>
            <p:ph type="sldNum" sz="quarter" idx="4"/>
          </p:nvPr>
        </p:nvSpPr>
        <p:spPr>
          <a:xfrm>
            <a:off x="8077200" y="6448252"/>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en-US" altLang="zh-TW" sz="1400" b="0" i="0" u="none" strike="noStrike" kern="1200" cap="none" spc="0" normalizeH="0" baseline="0" noProof="0" dirty="0">
                <a:ln>
                  <a:noFill/>
                </a:ln>
                <a:solidFill>
                  <a:srgbClr val="000000"/>
                </a:solidFill>
                <a:effectLst/>
                <a:uLnTx/>
                <a:uFillTx/>
                <a:latin typeface="Times New Roman"/>
                <a:ea typeface="標楷體" pitchFamily="65" charset="-120"/>
                <a:cs typeface="+mn-cs"/>
              </a:rPr>
              <a:t>Page. </a:t>
            </a:r>
            <a:fld id="{6EE93A2B-D0F3-454F-8559-1A5608D746EC}" type="slidenum">
              <a:rPr kumimoji="1" lang="zh-TW" altLang="en-US" sz="1400" b="0" i="0" u="none" strike="noStrike" kern="1200" cap="none" spc="0" normalizeH="0" baseline="0" noProof="0">
                <a:ln>
                  <a:noFill/>
                </a:ln>
                <a:solidFill>
                  <a:srgbClr val="000000"/>
                </a:solidFill>
                <a:effectLst/>
                <a:uLnTx/>
                <a:uFillTx/>
                <a:latin typeface="Times New Roman"/>
                <a:ea typeface="標楷體"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zh-TW" altLang="en-US" sz="1400" b="0" i="0" u="none" strike="noStrike" kern="1200" cap="none" spc="0" normalizeH="0" baseline="0" noProof="0" dirty="0">
              <a:ln>
                <a:noFill/>
              </a:ln>
              <a:solidFill>
                <a:srgbClr val="000000"/>
              </a:solidFill>
              <a:effectLst/>
              <a:uLnTx/>
              <a:uFillTx/>
              <a:latin typeface="Times New Roman"/>
              <a:ea typeface="標楷體" pitchFamily="65" charset="-120"/>
              <a:cs typeface="+mn-cs"/>
            </a:endParaRPr>
          </a:p>
        </p:txBody>
      </p:sp>
    </p:spTree>
    <p:extLst>
      <p:ext uri="{BB962C8B-B14F-4D97-AF65-F5344CB8AC3E}">
        <p14:creationId xmlns:p14="http://schemas.microsoft.com/office/powerpoint/2010/main" val="26176657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505814" cy="523220"/>
          </a:xfrm>
          <a:prstGeom prst="rect">
            <a:avLst/>
          </a:prstGeom>
        </p:spPr>
        <p:txBody>
          <a:bodyPr wrap="none">
            <a:spAutoFit/>
          </a:bodyPr>
          <a:lstStyle/>
          <a:p>
            <a:r>
              <a:rPr lang="zh-TW" altLang="en-US" sz="2800" dirty="0" smtClean="0">
                <a:solidFill>
                  <a:schemeClr val="bg2">
                    <a:lumMod val="50000"/>
                  </a:schemeClr>
                </a:solidFill>
                <a:latin typeface="+mn-ea"/>
              </a:rPr>
              <a:t>相互干擾問題</a:t>
            </a:r>
            <a:r>
              <a:rPr lang="en-US" altLang="zh-TW" sz="2800" dirty="0" smtClean="0">
                <a:solidFill>
                  <a:schemeClr val="bg2">
                    <a:lumMod val="50000"/>
                  </a:schemeClr>
                </a:solidFill>
                <a:latin typeface="+mn-ea"/>
              </a:rPr>
              <a:t>?</a:t>
            </a:r>
          </a:p>
        </p:txBody>
      </p:sp>
      <p:sp>
        <p:nvSpPr>
          <p:cNvPr id="5" name="文字方塊 4"/>
          <p:cNvSpPr txBox="1"/>
          <p:nvPr/>
        </p:nvSpPr>
        <p:spPr>
          <a:xfrm>
            <a:off x="853255" y="929156"/>
            <a:ext cx="7932155" cy="523220"/>
          </a:xfrm>
          <a:prstGeom prst="rect">
            <a:avLst/>
          </a:prstGeom>
          <a:noFill/>
        </p:spPr>
        <p:txBody>
          <a:bodyPr wrap="square" rtlCol="0">
            <a:spAutoFit/>
          </a:bodyPr>
          <a:lstStyle/>
          <a:p>
            <a:r>
              <a:rPr lang="en-US" altLang="zh-TW" sz="2800" b="1" dirty="0" err="1"/>
              <a:t>CoMP</a:t>
            </a:r>
            <a:r>
              <a:rPr lang="en-US" altLang="zh-TW" sz="2800" b="1" dirty="0"/>
              <a:t> (Coordinated Multipoint)</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068" y="1689561"/>
            <a:ext cx="8251847" cy="3918244"/>
          </a:xfrm>
          <a:prstGeom prst="rect">
            <a:avLst/>
          </a:prstGeom>
        </p:spPr>
      </p:pic>
      <p:sp>
        <p:nvSpPr>
          <p:cNvPr id="6" name="文字方塊 5"/>
          <p:cNvSpPr txBox="1"/>
          <p:nvPr/>
        </p:nvSpPr>
        <p:spPr>
          <a:xfrm>
            <a:off x="396062" y="5800624"/>
            <a:ext cx="10703858" cy="707886"/>
          </a:xfrm>
          <a:prstGeom prst="rect">
            <a:avLst/>
          </a:prstGeom>
          <a:noFill/>
        </p:spPr>
        <p:txBody>
          <a:bodyPr wrap="square" rtlCol="0">
            <a:spAutoFit/>
          </a:bodyPr>
          <a:lstStyle/>
          <a:p>
            <a:r>
              <a:rPr lang="en-US" altLang="zh-TW" sz="2000" b="1" dirty="0"/>
              <a:t>LTE-A </a:t>
            </a:r>
            <a:r>
              <a:rPr lang="en-US" altLang="zh-TW" sz="2000" b="1" dirty="0" err="1"/>
              <a:t>CoMP</a:t>
            </a:r>
            <a:r>
              <a:rPr lang="zh-TW" altLang="en-US" sz="2000" b="1" dirty="0"/>
              <a:t>可強化基地台間的溝通協調能力，圖中為</a:t>
            </a:r>
            <a:r>
              <a:rPr lang="en-US" altLang="zh-TW" sz="2000" b="1" dirty="0"/>
              <a:t>A</a:t>
            </a:r>
            <a:r>
              <a:rPr lang="zh-TW" altLang="en-US" sz="2000" b="1" dirty="0"/>
              <a:t>、</a:t>
            </a:r>
            <a:r>
              <a:rPr lang="en-US" altLang="zh-TW" sz="2000" b="1" dirty="0"/>
              <a:t>B</a:t>
            </a:r>
            <a:r>
              <a:rPr lang="zh-TW" altLang="en-US" sz="2000" b="1" dirty="0"/>
              <a:t>基地台暫時限縮相鄰基地台的覆蓋邊界，讓</a:t>
            </a:r>
            <a:r>
              <a:rPr lang="en-US" altLang="zh-TW" sz="2000" b="1" dirty="0"/>
              <a:t>C</a:t>
            </a:r>
            <a:r>
              <a:rPr lang="zh-TW" altLang="en-US" sz="2000" b="1" dirty="0"/>
              <a:t>基地台能在較少干擾的情況下服務終端裝置。</a:t>
            </a:r>
          </a:p>
        </p:txBody>
      </p:sp>
      <p:sp>
        <p:nvSpPr>
          <p:cNvPr id="7" name="文字方塊 6"/>
          <p:cNvSpPr txBox="1"/>
          <p:nvPr/>
        </p:nvSpPr>
        <p:spPr>
          <a:xfrm>
            <a:off x="0" y="6561842"/>
            <a:ext cx="7961347" cy="369332"/>
          </a:xfrm>
          <a:prstGeom prst="rect">
            <a:avLst/>
          </a:prstGeom>
          <a:noFill/>
        </p:spPr>
        <p:txBody>
          <a:bodyPr wrap="none" rtlCol="0">
            <a:spAutoFit/>
          </a:bodyPr>
          <a:lstStyle/>
          <a:p>
            <a:r>
              <a:rPr lang="zh-TW" altLang="en-US" dirty="0"/>
              <a:t>資料來源 </a:t>
            </a:r>
            <a:r>
              <a:rPr lang="en-US" altLang="zh-TW" dirty="0"/>
              <a:t>:</a:t>
            </a:r>
            <a:r>
              <a:rPr lang="zh-TW" altLang="en-US" dirty="0"/>
              <a:t> </a:t>
            </a:r>
            <a:r>
              <a:rPr lang="en-US" altLang="zh-TW" dirty="0"/>
              <a:t>http://</a:t>
            </a:r>
            <a:r>
              <a:rPr lang="en-US" altLang="zh-TW" dirty="0" smtClean="0"/>
              <a:t>www.2cm.com.tw/technologyshow_content.asp?sn=1311050004</a:t>
            </a:r>
            <a:endParaRPr lang="zh-TW" altLang="en-US" dirty="0"/>
          </a:p>
        </p:txBody>
      </p:sp>
    </p:spTree>
    <p:extLst>
      <p:ext uri="{BB962C8B-B14F-4D97-AF65-F5344CB8AC3E}">
        <p14:creationId xmlns:p14="http://schemas.microsoft.com/office/powerpoint/2010/main" val="22265515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505814" cy="523220"/>
          </a:xfrm>
          <a:prstGeom prst="rect">
            <a:avLst/>
          </a:prstGeom>
        </p:spPr>
        <p:txBody>
          <a:bodyPr wrap="none">
            <a:spAutoFit/>
          </a:bodyPr>
          <a:lstStyle/>
          <a:p>
            <a:r>
              <a:rPr lang="zh-TW" altLang="en-US" sz="2800" dirty="0" smtClean="0">
                <a:solidFill>
                  <a:schemeClr val="bg2">
                    <a:lumMod val="50000"/>
                  </a:schemeClr>
                </a:solidFill>
                <a:latin typeface="+mn-ea"/>
              </a:rPr>
              <a:t>相互干擾問題</a:t>
            </a:r>
            <a:r>
              <a:rPr lang="en-US" altLang="zh-TW" sz="2800" dirty="0" smtClean="0">
                <a:solidFill>
                  <a:schemeClr val="bg2">
                    <a:lumMod val="50000"/>
                  </a:schemeClr>
                </a:solidFill>
                <a:latin typeface="+mn-ea"/>
              </a:rPr>
              <a:t>?</a:t>
            </a:r>
          </a:p>
        </p:txBody>
      </p:sp>
      <p:sp>
        <p:nvSpPr>
          <p:cNvPr id="7" name="內容版面配置區 5"/>
          <p:cNvSpPr txBox="1">
            <a:spLocks/>
          </p:cNvSpPr>
          <p:nvPr/>
        </p:nvSpPr>
        <p:spPr>
          <a:xfrm>
            <a:off x="500987" y="1156946"/>
            <a:ext cx="7646894" cy="5244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b="1" dirty="0" err="1" smtClean="0">
                <a:ea typeface="+mj-ea"/>
              </a:rPr>
              <a:t>CoMP</a:t>
            </a:r>
            <a:r>
              <a:rPr lang="en-US" altLang="zh-TW" b="1" dirty="0" smtClean="0">
                <a:ea typeface="+mj-ea"/>
              </a:rPr>
              <a:t> – Coordinated Multi Point</a:t>
            </a:r>
            <a:endParaRPr lang="zh-TW" altLang="en-US" sz="3200" dirty="0"/>
          </a:p>
        </p:txBody>
      </p:sp>
      <p:pic>
        <p:nvPicPr>
          <p:cNvPr id="8" name="Picture 2" descr="fig009"/>
          <p:cNvPicPr>
            <a:picLocks noChangeAspect="1" noChangeArrowheads="1"/>
          </p:cNvPicPr>
          <p:nvPr/>
        </p:nvPicPr>
        <p:blipFill>
          <a:blip r:embed="rId3" cstate="print"/>
          <a:srcRect/>
          <a:stretch>
            <a:fillRect/>
          </a:stretch>
        </p:blipFill>
        <p:spPr bwMode="auto">
          <a:xfrm>
            <a:off x="500987" y="1681381"/>
            <a:ext cx="11448169" cy="3856440"/>
          </a:xfrm>
          <a:prstGeom prst="rect">
            <a:avLst/>
          </a:prstGeom>
          <a:noFill/>
        </p:spPr>
      </p:pic>
      <p:sp>
        <p:nvSpPr>
          <p:cNvPr id="9" name="文字方塊 8"/>
          <p:cNvSpPr txBox="1"/>
          <p:nvPr/>
        </p:nvSpPr>
        <p:spPr>
          <a:xfrm>
            <a:off x="0" y="6488668"/>
            <a:ext cx="4035207" cy="369332"/>
          </a:xfrm>
          <a:prstGeom prst="rect">
            <a:avLst/>
          </a:prstGeom>
          <a:noFill/>
        </p:spPr>
        <p:txBody>
          <a:bodyPr wrap="none" rtlCol="0">
            <a:spAutoFit/>
          </a:bodyPr>
          <a:lstStyle/>
          <a:p>
            <a:r>
              <a:rPr lang="zh-TW" altLang="en-US" dirty="0" smtClean="0"/>
              <a:t>資料來源 </a:t>
            </a:r>
            <a:r>
              <a:rPr lang="en-US" altLang="zh-TW" dirty="0" smtClean="0"/>
              <a:t>:</a:t>
            </a:r>
            <a:r>
              <a:rPr lang="zh-TW" altLang="en-US" dirty="0" smtClean="0"/>
              <a:t> </a:t>
            </a:r>
            <a:r>
              <a:rPr lang="en-US" altLang="zh-TW" dirty="0"/>
              <a:t>http://www.3gpp.org/hetnet</a:t>
            </a:r>
            <a:r>
              <a:rPr lang="en-US" altLang="zh-TW" dirty="0" smtClean="0"/>
              <a:t>/</a:t>
            </a:r>
            <a:endParaRPr lang="en-US" altLang="zh-TW" dirty="0"/>
          </a:p>
        </p:txBody>
      </p:sp>
    </p:spTree>
    <p:extLst>
      <p:ext uri="{BB962C8B-B14F-4D97-AF65-F5344CB8AC3E}">
        <p14:creationId xmlns:p14="http://schemas.microsoft.com/office/powerpoint/2010/main" val="32978696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20957" cy="523220"/>
          </a:xfrm>
          <a:prstGeom prst="rect">
            <a:avLst/>
          </a:prstGeom>
        </p:spPr>
        <p:txBody>
          <a:bodyPr wrap="none">
            <a:spAutoFit/>
          </a:bodyPr>
          <a:lstStyle/>
          <a:p>
            <a:r>
              <a:rPr lang="zh-TW" altLang="en-US" sz="2800" dirty="0" smtClean="0">
                <a:solidFill>
                  <a:schemeClr val="bg2">
                    <a:lumMod val="50000"/>
                  </a:schemeClr>
                </a:solidFill>
                <a:latin typeface="+mn-ea"/>
              </a:rPr>
              <a:t>參考文獻</a:t>
            </a:r>
            <a:endParaRPr lang="en-US" altLang="zh-TW" sz="2800" dirty="0" smtClean="0">
              <a:solidFill>
                <a:schemeClr val="bg2">
                  <a:lumMod val="50000"/>
                </a:schemeClr>
              </a:solidFill>
              <a:latin typeface="+mn-ea"/>
            </a:endParaRPr>
          </a:p>
        </p:txBody>
      </p:sp>
      <p:sp>
        <p:nvSpPr>
          <p:cNvPr id="7" name="內容版面配置區 4"/>
          <p:cNvSpPr txBox="1">
            <a:spLocks/>
          </p:cNvSpPr>
          <p:nvPr/>
        </p:nvSpPr>
        <p:spPr>
          <a:xfrm>
            <a:off x="566295" y="1125025"/>
            <a:ext cx="10824959" cy="5182785"/>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600"/>
              </a:spcBef>
              <a:buFont typeface="+mj-lt"/>
              <a:buAutoNum type="arabicPeriod"/>
            </a:pPr>
            <a:r>
              <a:rPr lang="en-US" altLang="zh-TW" sz="2400" dirty="0">
                <a:hlinkClick r:id="rId3"/>
              </a:rPr>
              <a:t>http://</a:t>
            </a:r>
            <a:r>
              <a:rPr lang="en-US" altLang="zh-TW" sz="2400" dirty="0" smtClean="0">
                <a:hlinkClick r:id="rId3"/>
              </a:rPr>
              <a:t>rfhic.com/eng/app/Small-cell-amplifier.html?ckattempt=2</a:t>
            </a:r>
            <a:endParaRPr lang="en-US" altLang="zh-TW" sz="2400" dirty="0" smtClean="0"/>
          </a:p>
          <a:p>
            <a:pPr marL="457200" indent="-457200">
              <a:spcBef>
                <a:spcPts val="600"/>
              </a:spcBef>
              <a:buFont typeface="+mj-lt"/>
              <a:buAutoNum type="arabicPeriod"/>
            </a:pPr>
            <a:r>
              <a:rPr lang="en-US" altLang="zh-TW" sz="2400" dirty="0">
                <a:hlinkClick r:id="rId4"/>
              </a:rPr>
              <a:t>http://</a:t>
            </a:r>
            <a:r>
              <a:rPr lang="en-US" altLang="zh-TW" sz="2400" dirty="0" smtClean="0">
                <a:hlinkClick r:id="rId4"/>
              </a:rPr>
              <a:t>www.chinatimes.com/realtimenews/20180315001763-260410</a:t>
            </a:r>
            <a:endParaRPr lang="en-US" altLang="zh-TW" sz="2400" dirty="0" smtClean="0"/>
          </a:p>
          <a:p>
            <a:pPr marL="457200" indent="-457200">
              <a:spcBef>
                <a:spcPts val="600"/>
              </a:spcBef>
              <a:buFont typeface="+mj-lt"/>
              <a:buAutoNum type="arabicPeriod"/>
            </a:pPr>
            <a:r>
              <a:rPr lang="en-US" altLang="zh-TW" sz="2400" dirty="0">
                <a:hlinkClick r:id="rId5"/>
              </a:rPr>
              <a:t>http://</a:t>
            </a:r>
            <a:r>
              <a:rPr lang="en-US" altLang="zh-TW" sz="2400" dirty="0" smtClean="0">
                <a:hlinkClick r:id="rId5"/>
              </a:rPr>
              <a:t>www.3gpp.org/hetnet</a:t>
            </a:r>
            <a:endParaRPr lang="en-US" altLang="zh-TW" sz="2400" dirty="0" smtClean="0"/>
          </a:p>
          <a:p>
            <a:pPr marL="457200" indent="-457200">
              <a:spcBef>
                <a:spcPts val="600"/>
              </a:spcBef>
              <a:buFont typeface="+mj-lt"/>
              <a:buAutoNum type="arabicPeriod"/>
            </a:pPr>
            <a:r>
              <a:rPr lang="en-US" altLang="zh-TW" sz="2400" dirty="0">
                <a:hlinkClick r:id="rId6"/>
              </a:rPr>
              <a:t>https://www.smallcellforum.org</a:t>
            </a:r>
            <a:r>
              <a:rPr lang="en-US" altLang="zh-TW" sz="2400" dirty="0" smtClean="0">
                <a:hlinkClick r:id="rId6"/>
              </a:rPr>
              <a:t>/</a:t>
            </a:r>
            <a:endParaRPr lang="en-US" altLang="zh-TW" sz="2400" dirty="0" smtClean="0"/>
          </a:p>
          <a:p>
            <a:pPr marL="457200" indent="-457200">
              <a:spcBef>
                <a:spcPts val="600"/>
              </a:spcBef>
              <a:buFont typeface="+mj-lt"/>
              <a:buAutoNum type="arabicPeriod"/>
            </a:pPr>
            <a:r>
              <a:rPr lang="en-US" altLang="zh-TW" sz="2400" dirty="0">
                <a:hlinkClick r:id="rId7"/>
              </a:rPr>
              <a:t>https://</a:t>
            </a:r>
            <a:r>
              <a:rPr lang="en-US" altLang="zh-TW" sz="2400" dirty="0" smtClean="0">
                <a:hlinkClick r:id="rId7"/>
              </a:rPr>
              <a:t>tel3c.tw/blog/post/219477901</a:t>
            </a:r>
            <a:endParaRPr lang="en-US" altLang="zh-TW" sz="2400" dirty="0" smtClean="0"/>
          </a:p>
          <a:p>
            <a:pPr marL="457200" indent="-457200">
              <a:spcBef>
                <a:spcPts val="600"/>
              </a:spcBef>
              <a:buFont typeface="+mj-lt"/>
              <a:buAutoNum type="arabicPeriod"/>
            </a:pPr>
            <a:r>
              <a:rPr lang="en-US" altLang="zh-TW" sz="2400" dirty="0">
                <a:hlinkClick r:id="rId8"/>
              </a:rPr>
              <a:t>https://zh.wikipedia.org/wiki/%</a:t>
            </a:r>
            <a:r>
              <a:rPr lang="en-US" altLang="zh-TW" sz="2400" dirty="0" smtClean="0">
                <a:hlinkClick r:id="rId8"/>
              </a:rPr>
              <a:t>E5%AE%B6%E5%BA%AD%E5%9F%BA%E7%AB%99</a:t>
            </a:r>
            <a:endParaRPr lang="en-US" altLang="zh-TW" sz="2400" dirty="0" smtClean="0"/>
          </a:p>
          <a:p>
            <a:pPr marL="457200" indent="-457200">
              <a:spcBef>
                <a:spcPts val="600"/>
              </a:spcBef>
              <a:buFont typeface="+mj-lt"/>
              <a:buAutoNum type="arabicPeriod"/>
            </a:pPr>
            <a:r>
              <a:rPr lang="en-US" altLang="zh-TW" sz="2400" dirty="0"/>
              <a:t>http://std-share.itri.org.tw/Content/Files/Share/Files/LTE</a:t>
            </a:r>
            <a:r>
              <a:rPr lang="zh-TW" altLang="en-US" sz="2400" dirty="0"/>
              <a:t>現況與發展報告</a:t>
            </a:r>
            <a:r>
              <a:rPr lang="en-US" altLang="zh-TW" sz="2400" dirty="0"/>
              <a:t>.pdf</a:t>
            </a:r>
            <a:r>
              <a:rPr lang="zh-TW" altLang="en-US" sz="2400" dirty="0"/>
              <a:t> </a:t>
            </a:r>
            <a:endParaRPr lang="en-US" altLang="zh-TW" sz="2400" dirty="0" smtClean="0"/>
          </a:p>
          <a:p>
            <a:pPr marL="457200" indent="-457200">
              <a:spcBef>
                <a:spcPts val="600"/>
              </a:spcBef>
              <a:buFont typeface="+mj-lt"/>
              <a:buAutoNum type="arabicPeriod"/>
            </a:pPr>
            <a:r>
              <a:rPr lang="en-US" altLang="zh-TW" sz="2400" dirty="0"/>
              <a:t>https://zh.wikipedia.org/wiki/</a:t>
            </a:r>
            <a:r>
              <a:rPr lang="zh-TW" altLang="en-US" sz="2400" dirty="0"/>
              <a:t>家庭基</a:t>
            </a:r>
            <a:r>
              <a:rPr lang="zh-TW" altLang="en-US" sz="2400" dirty="0" smtClean="0"/>
              <a:t>站</a:t>
            </a:r>
            <a:endParaRPr lang="en-US" altLang="zh-TW" sz="2400" dirty="0" smtClean="0"/>
          </a:p>
          <a:p>
            <a:pPr marL="457200" indent="-457200">
              <a:spcBef>
                <a:spcPts val="600"/>
              </a:spcBef>
              <a:buFont typeface="+mj-lt"/>
              <a:buAutoNum type="arabicPeriod"/>
            </a:pPr>
            <a:r>
              <a:rPr lang="en-US" altLang="zh-TW" sz="2400" dirty="0">
                <a:hlinkClick r:id="rId9"/>
              </a:rPr>
              <a:t>https://</a:t>
            </a:r>
            <a:r>
              <a:rPr lang="en-US" altLang="zh-TW" sz="2400" dirty="0" smtClean="0">
                <a:hlinkClick r:id="rId9"/>
              </a:rPr>
              <a:t>en.wikipedia.org/wiki/Picocell</a:t>
            </a:r>
            <a:endParaRPr lang="en-US" altLang="zh-TW" sz="2400" dirty="0" smtClean="0"/>
          </a:p>
          <a:p>
            <a:pPr marL="457200" indent="-457200">
              <a:spcBef>
                <a:spcPts val="600"/>
              </a:spcBef>
              <a:buFont typeface="+mj-lt"/>
              <a:buAutoNum type="arabicPeriod"/>
            </a:pPr>
            <a:r>
              <a:rPr lang="en-US" altLang="zh-TW" sz="2400" dirty="0">
                <a:hlinkClick r:id="rId10"/>
              </a:rPr>
              <a:t>https://</a:t>
            </a:r>
            <a:r>
              <a:rPr lang="en-US" altLang="zh-TW" sz="2400" dirty="0" smtClean="0">
                <a:hlinkClick r:id="rId10"/>
              </a:rPr>
              <a:t>en.wikipedia.org/wiki/Microcell</a:t>
            </a:r>
            <a:endParaRPr lang="en-US" altLang="zh-TW" sz="2400" dirty="0" smtClean="0"/>
          </a:p>
          <a:p>
            <a:pPr marL="457200" indent="-457200">
              <a:spcBef>
                <a:spcPts val="600"/>
              </a:spcBef>
              <a:buFont typeface="+mj-lt"/>
              <a:buAutoNum type="arabicPeriod"/>
            </a:pPr>
            <a:r>
              <a:rPr lang="en-US" altLang="zh-TW" sz="2400" dirty="0">
                <a:hlinkClick r:id="rId11"/>
              </a:rPr>
              <a:t>https://</a:t>
            </a:r>
            <a:r>
              <a:rPr lang="en-US" altLang="zh-TW" sz="2400" dirty="0" smtClean="0">
                <a:hlinkClick r:id="rId11"/>
              </a:rPr>
              <a:t>en.wikipedia.org/wiki/Macrocell</a:t>
            </a:r>
            <a:endParaRPr lang="en-US" altLang="zh-TW" sz="2400" dirty="0" smtClean="0"/>
          </a:p>
          <a:p>
            <a:pPr marL="457200" indent="-457200">
              <a:spcBef>
                <a:spcPts val="600"/>
              </a:spcBef>
              <a:buFont typeface="+mj-lt"/>
              <a:buAutoNum type="arabicPeriod"/>
            </a:pPr>
            <a:r>
              <a:rPr lang="en-US" altLang="zh-TW" sz="2400" dirty="0">
                <a:hlinkClick r:id="rId12"/>
              </a:rPr>
              <a:t>http://</a:t>
            </a:r>
            <a:r>
              <a:rPr lang="en-US" altLang="zh-TW" sz="2400" dirty="0" smtClean="0">
                <a:hlinkClick r:id="rId12"/>
              </a:rPr>
              <a:t>xdxdd.blogspot.com/2012/10/lte-icicinter-cell-interference.html</a:t>
            </a:r>
            <a:endParaRPr lang="en-US" altLang="zh-TW" sz="2400" dirty="0" smtClean="0"/>
          </a:p>
          <a:p>
            <a:pPr marL="457200" indent="-457200">
              <a:spcBef>
                <a:spcPts val="600"/>
              </a:spcBef>
              <a:buFont typeface="+mj-lt"/>
              <a:buAutoNum type="arabicPeriod"/>
            </a:pPr>
            <a:r>
              <a:rPr lang="en-US" altLang="zh-TW" sz="2400" dirty="0">
                <a:hlinkClick r:id="rId13"/>
              </a:rPr>
              <a:t>http://</a:t>
            </a:r>
            <a:r>
              <a:rPr lang="en-US" altLang="zh-TW" sz="2400" dirty="0" smtClean="0">
                <a:hlinkClick r:id="rId13"/>
              </a:rPr>
              <a:t>www.2cm.com.tw/technologyshow_content.asp?sn=1311050004</a:t>
            </a:r>
            <a:endParaRPr lang="en-US" altLang="zh-TW" sz="2400" dirty="0" smtClean="0"/>
          </a:p>
          <a:p>
            <a:pPr marL="457200" indent="-457200">
              <a:spcBef>
                <a:spcPts val="600"/>
              </a:spcBef>
              <a:buFont typeface="+mj-lt"/>
              <a:buAutoNum type="arabicPeriod"/>
            </a:pPr>
            <a:endParaRPr lang="en-US" altLang="zh-TW" sz="2400" dirty="0" smtClean="0"/>
          </a:p>
          <a:p>
            <a:pPr marL="457200" indent="-457200">
              <a:spcBef>
                <a:spcPts val="600"/>
              </a:spcBef>
              <a:buFont typeface="+mj-lt"/>
              <a:buAutoNum type="arabicPeriod"/>
            </a:pPr>
            <a:endParaRPr lang="en-US" altLang="zh-TW" sz="2400" dirty="0"/>
          </a:p>
          <a:p>
            <a:pPr marL="457200" indent="-457200">
              <a:spcBef>
                <a:spcPts val="600"/>
              </a:spcBef>
              <a:buFont typeface="+mj-lt"/>
              <a:buAutoNum type="arabicPeriod"/>
            </a:pPr>
            <a:endParaRPr lang="en-US" altLang="zh-TW" sz="2400" b="1" dirty="0"/>
          </a:p>
          <a:p>
            <a:pPr marL="457200" indent="-457200">
              <a:spcBef>
                <a:spcPts val="600"/>
              </a:spcBef>
              <a:buFont typeface="+mj-lt"/>
              <a:buAutoNum type="arabicPeriod"/>
            </a:pPr>
            <a:endParaRPr lang="zh-TW" altLang="en-US" sz="2400" dirty="0"/>
          </a:p>
          <a:p>
            <a:pPr marL="0" indent="0">
              <a:spcBef>
                <a:spcPts val="600"/>
              </a:spcBef>
              <a:buNone/>
            </a:pPr>
            <a:endParaRPr lang="en-US" altLang="zh-TW" sz="2400" dirty="0" smtClean="0"/>
          </a:p>
          <a:p>
            <a:pPr marL="457200" indent="-457200">
              <a:spcBef>
                <a:spcPts val="600"/>
              </a:spcBef>
              <a:buFont typeface="+mj-lt"/>
              <a:buAutoNum type="arabicPeriod"/>
            </a:pPr>
            <a:endParaRPr lang="en-US" altLang="zh-TW" sz="2400" dirty="0"/>
          </a:p>
          <a:p>
            <a:pPr marL="0" indent="0">
              <a:spcBef>
                <a:spcPts val="600"/>
              </a:spcBef>
              <a:buNone/>
            </a:pPr>
            <a:endParaRPr lang="en-US" altLang="zh-TW" sz="2600" b="1" dirty="0" smtClean="0">
              <a:solidFill>
                <a:srgbClr val="FF0000"/>
              </a:solidFill>
            </a:endParaRPr>
          </a:p>
        </p:txBody>
      </p:sp>
    </p:spTree>
    <p:extLst>
      <p:ext uri="{BB962C8B-B14F-4D97-AF65-F5344CB8AC3E}">
        <p14:creationId xmlns:p14="http://schemas.microsoft.com/office/powerpoint/2010/main" val="29202089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 y="0"/>
            <a:ext cx="9136305" cy="5645426"/>
            <a:chOff x="6" y="0"/>
            <a:chExt cx="9136305" cy="5645426"/>
          </a:xfrm>
        </p:grpSpPr>
        <p:sp>
          <p:nvSpPr>
            <p:cNvPr id="9" name="任意多边形 8"/>
            <p:cNvSpPr/>
            <p:nvPr/>
          </p:nvSpPr>
          <p:spPr>
            <a:xfrm rot="19623273">
              <a:off x="2818078" y="1403669"/>
              <a:ext cx="6318233" cy="341875"/>
            </a:xfrm>
            <a:custGeom>
              <a:avLst/>
              <a:gdLst>
                <a:gd name="connsiteX0" fmla="*/ 5790694 w 6318233"/>
                <a:gd name="connsiteY0" fmla="*/ 0 h 341875"/>
                <a:gd name="connsiteX1" fmla="*/ 6318233 w 6318233"/>
                <a:gd name="connsiteY1" fmla="*/ 341875 h 341875"/>
                <a:gd name="connsiteX2" fmla="*/ 0 w 6318233"/>
                <a:gd name="connsiteY2" fmla="*/ 341875 h 341875"/>
                <a:gd name="connsiteX3" fmla="*/ 221553 w 6318233"/>
                <a:gd name="connsiteY3" fmla="*/ 0 h 341875"/>
              </a:gdLst>
              <a:ahLst/>
              <a:cxnLst>
                <a:cxn ang="0">
                  <a:pos x="connsiteX0" y="connsiteY0"/>
                </a:cxn>
                <a:cxn ang="0">
                  <a:pos x="connsiteX1" y="connsiteY1"/>
                </a:cxn>
                <a:cxn ang="0">
                  <a:pos x="connsiteX2" y="connsiteY2"/>
                </a:cxn>
                <a:cxn ang="0">
                  <a:pos x="connsiteX3" y="connsiteY3"/>
                </a:cxn>
              </a:cxnLst>
              <a:rect l="l" t="t" r="r" b="b"/>
              <a:pathLst>
                <a:path w="6318233" h="341875">
                  <a:moveTo>
                    <a:pt x="5790694" y="0"/>
                  </a:moveTo>
                  <a:lnTo>
                    <a:pt x="6318233" y="341875"/>
                  </a:lnTo>
                  <a:lnTo>
                    <a:pt x="0" y="341875"/>
                  </a:lnTo>
                  <a:lnTo>
                    <a:pt x="2215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9" idx="1"/>
            </p:cNvCxnSpPr>
            <p:nvPr/>
          </p:nvCxnSpPr>
          <p:spPr>
            <a:xfrm flipH="1">
              <a:off x="6" y="0"/>
              <a:ext cx="8721246" cy="5645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rot="19601866">
            <a:off x="3642125" y="1400175"/>
            <a:ext cx="5664051" cy="1200329"/>
          </a:xfrm>
          <a:prstGeom prst="rect">
            <a:avLst/>
          </a:prstGeom>
          <a:noFill/>
        </p:spPr>
        <p:txBody>
          <a:bodyPr wrap="none" rtlCol="0">
            <a:spAutoFit/>
          </a:bodyPr>
          <a:lstStyle/>
          <a:p>
            <a:r>
              <a:rPr lang="en-US" altLang="zh-CN" sz="7200" dirty="0">
                <a:solidFill>
                  <a:schemeClr val="bg1"/>
                </a:solidFill>
                <a:latin typeface="+mj-ea"/>
                <a:ea typeface="+mj-ea"/>
              </a:rPr>
              <a:t>THANK YOU</a:t>
            </a:r>
            <a:endParaRPr lang="zh-CN" altLang="en-US" sz="7200" dirty="0">
              <a:solidFill>
                <a:schemeClr val="bg1"/>
              </a:solidFill>
              <a:latin typeface="+mj-ea"/>
              <a:ea typeface="+mj-ea"/>
            </a:endParaRPr>
          </a:p>
        </p:txBody>
      </p:sp>
      <p:grpSp>
        <p:nvGrpSpPr>
          <p:cNvPr id="25" name="组合 24"/>
          <p:cNvGrpSpPr/>
          <p:nvPr/>
        </p:nvGrpSpPr>
        <p:grpSpPr>
          <a:xfrm flipH="1" flipV="1">
            <a:off x="3055695" y="1234175"/>
            <a:ext cx="9136305" cy="5645426"/>
            <a:chOff x="6" y="0"/>
            <a:chExt cx="9136305" cy="5645426"/>
          </a:xfrm>
        </p:grpSpPr>
        <p:sp>
          <p:nvSpPr>
            <p:cNvPr id="26" name="任意多边形 25"/>
            <p:cNvSpPr/>
            <p:nvPr/>
          </p:nvSpPr>
          <p:spPr>
            <a:xfrm rot="19623273">
              <a:off x="2818078" y="1403669"/>
              <a:ext cx="6318233" cy="341875"/>
            </a:xfrm>
            <a:custGeom>
              <a:avLst/>
              <a:gdLst>
                <a:gd name="connsiteX0" fmla="*/ 5790694 w 6318233"/>
                <a:gd name="connsiteY0" fmla="*/ 0 h 341875"/>
                <a:gd name="connsiteX1" fmla="*/ 6318233 w 6318233"/>
                <a:gd name="connsiteY1" fmla="*/ 341875 h 341875"/>
                <a:gd name="connsiteX2" fmla="*/ 0 w 6318233"/>
                <a:gd name="connsiteY2" fmla="*/ 341875 h 341875"/>
                <a:gd name="connsiteX3" fmla="*/ 221553 w 6318233"/>
                <a:gd name="connsiteY3" fmla="*/ 0 h 341875"/>
              </a:gdLst>
              <a:ahLst/>
              <a:cxnLst>
                <a:cxn ang="0">
                  <a:pos x="connsiteX0" y="connsiteY0"/>
                </a:cxn>
                <a:cxn ang="0">
                  <a:pos x="connsiteX1" y="connsiteY1"/>
                </a:cxn>
                <a:cxn ang="0">
                  <a:pos x="connsiteX2" y="connsiteY2"/>
                </a:cxn>
                <a:cxn ang="0">
                  <a:pos x="connsiteX3" y="connsiteY3"/>
                </a:cxn>
              </a:cxnLst>
              <a:rect l="l" t="t" r="r" b="b"/>
              <a:pathLst>
                <a:path w="6318233" h="341875">
                  <a:moveTo>
                    <a:pt x="5790694" y="0"/>
                  </a:moveTo>
                  <a:lnTo>
                    <a:pt x="6318233" y="341875"/>
                  </a:lnTo>
                  <a:lnTo>
                    <a:pt x="0" y="341875"/>
                  </a:lnTo>
                  <a:lnTo>
                    <a:pt x="2215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26" idx="1"/>
            </p:cNvCxnSpPr>
            <p:nvPr/>
          </p:nvCxnSpPr>
          <p:spPr>
            <a:xfrm flipH="1">
              <a:off x="6" y="0"/>
              <a:ext cx="8721246" cy="5645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4886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48068" y="1583132"/>
            <a:ext cx="7699513" cy="2308324"/>
          </a:xfrm>
          <a:prstGeom prst="rect">
            <a:avLst/>
          </a:prstGeom>
        </p:spPr>
        <p:txBody>
          <a:bodyPr wrap="square">
            <a:spAutoFit/>
          </a:bodyPr>
          <a:lstStyle/>
          <a:p>
            <a:r>
              <a:rPr lang="zh-TW" altLang="en-US" sz="3600" b="1" dirty="0"/>
              <a:t>對抗</a:t>
            </a:r>
            <a:r>
              <a:rPr lang="zh-TW" altLang="en-US" sz="3600" b="1" dirty="0" smtClean="0"/>
              <a:t>干擾</a:t>
            </a:r>
            <a:r>
              <a:rPr lang="en-US" altLang="zh-TW" sz="3600" b="1" dirty="0" smtClean="0"/>
              <a:t>/</a:t>
            </a:r>
            <a:r>
              <a:rPr lang="zh-TW" altLang="en-US" sz="3600" b="1" dirty="0"/>
              <a:t>增加系統容量</a:t>
            </a:r>
            <a:r>
              <a:rPr lang="zh-TW" altLang="en-US" sz="3600" b="1" dirty="0" smtClean="0"/>
              <a:t>的</a:t>
            </a:r>
            <a:r>
              <a:rPr lang="zh-TW" altLang="en-US" sz="3600" b="1" dirty="0"/>
              <a:t>方法</a:t>
            </a:r>
            <a:endParaRPr lang="en-US" altLang="zh-TW" sz="3600" b="1" dirty="0"/>
          </a:p>
          <a:p>
            <a:pPr marL="285750" indent="-285750">
              <a:buFontTx/>
              <a:buChar char="-"/>
            </a:pPr>
            <a:r>
              <a:rPr lang="zh-TW" altLang="en-US" sz="3600" dirty="0"/>
              <a:t>空間多樣化 （</a:t>
            </a:r>
            <a:r>
              <a:rPr lang="en-US" altLang="zh-TW" sz="3600" dirty="0"/>
              <a:t>space diversity </a:t>
            </a:r>
            <a:r>
              <a:rPr lang="zh-TW" altLang="en-US" sz="3600" dirty="0"/>
              <a:t>） </a:t>
            </a:r>
            <a:endParaRPr lang="en-US" altLang="zh-TW" sz="3600" dirty="0"/>
          </a:p>
          <a:p>
            <a:pPr marL="285750" indent="-285750">
              <a:buFontTx/>
              <a:buChar char="-"/>
            </a:pPr>
            <a:r>
              <a:rPr lang="zh-TW" altLang="en-US" sz="3600" dirty="0"/>
              <a:t>極化多樣化 （</a:t>
            </a:r>
            <a:r>
              <a:rPr lang="en-US" altLang="zh-TW" sz="3600" dirty="0"/>
              <a:t>polarization diversity )</a:t>
            </a:r>
          </a:p>
          <a:p>
            <a:pPr marL="285750" indent="-285750">
              <a:buFontTx/>
              <a:buChar char="-"/>
            </a:pPr>
            <a:r>
              <a:rPr lang="zh-TW" altLang="en-US" sz="3600" dirty="0"/>
              <a:t>頻率多樣化 （</a:t>
            </a:r>
            <a:r>
              <a:rPr lang="en-US" altLang="zh-TW" sz="3600" dirty="0"/>
              <a:t>frequency diversity </a:t>
            </a:r>
            <a:r>
              <a:rPr lang="zh-TW" altLang="en-US" sz="3600" dirty="0"/>
              <a:t>）</a:t>
            </a:r>
            <a:endParaRPr lang="zh-TW" altLang="en-US" sz="3600" dirty="0"/>
          </a:p>
        </p:txBody>
      </p:sp>
    </p:spTree>
    <p:extLst>
      <p:ext uri="{BB962C8B-B14F-4D97-AF65-F5344CB8AC3E}">
        <p14:creationId xmlns:p14="http://schemas.microsoft.com/office/powerpoint/2010/main" val="76001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728870" y="702365"/>
            <a:ext cx="8640417" cy="2246769"/>
          </a:xfrm>
          <a:prstGeom prst="rect">
            <a:avLst/>
          </a:prstGeom>
          <a:noFill/>
        </p:spPr>
        <p:txBody>
          <a:bodyPr wrap="square" rtlCol="0">
            <a:spAutoFit/>
          </a:bodyPr>
          <a:lstStyle/>
          <a:p>
            <a:r>
              <a:rPr lang="zh-TW" altLang="en-US" sz="2800" b="1" dirty="0" smtClean="0"/>
              <a:t>增加系統容量的方法</a:t>
            </a:r>
            <a:r>
              <a:rPr lang="en-US" altLang="zh-TW" sz="2800" b="1" dirty="0" smtClean="0"/>
              <a:t>- </a:t>
            </a:r>
            <a:r>
              <a:rPr lang="zh-TW" altLang="en-US" sz="2800" b="1" dirty="0" smtClean="0"/>
              <a:t>指向</a:t>
            </a:r>
            <a:r>
              <a:rPr lang="zh-TW" altLang="en-US" sz="2800" b="1" dirty="0"/>
              <a:t>型</a:t>
            </a:r>
            <a:r>
              <a:rPr lang="zh-TW" altLang="en-US" sz="2800" b="1" dirty="0" smtClean="0"/>
              <a:t>天線</a:t>
            </a:r>
            <a:endParaRPr lang="en-US" altLang="zh-TW" sz="2800" b="1" dirty="0" smtClean="0"/>
          </a:p>
          <a:p>
            <a:pPr marL="457200" indent="-457200">
              <a:buFontTx/>
              <a:buChar char="-"/>
            </a:pPr>
            <a:r>
              <a:rPr lang="zh-TW" altLang="en-US" sz="2800" dirty="0" smtClean="0"/>
              <a:t>扇</a:t>
            </a:r>
            <a:r>
              <a:rPr lang="zh-TW" altLang="en-US" sz="2800" dirty="0"/>
              <a:t>型區域化</a:t>
            </a:r>
            <a:r>
              <a:rPr lang="zh-TW" altLang="en-US" sz="2800" dirty="0" smtClean="0"/>
              <a:t>，是利用基地台天線發射波形的一 個多樣性，</a:t>
            </a:r>
            <a:r>
              <a:rPr lang="zh-TW" altLang="en-US" sz="2800" dirty="0"/>
              <a:t>來增加系統能量</a:t>
            </a:r>
            <a:r>
              <a:rPr lang="zh-TW" altLang="en-US" sz="2800" dirty="0" smtClean="0"/>
              <a:t>，且</a:t>
            </a:r>
            <a:r>
              <a:rPr lang="zh-TW" altLang="en-US" sz="2800" dirty="0"/>
              <a:t>同時改善相同 頻率間干擾的問題等 。</a:t>
            </a:r>
            <a:endParaRPr lang="en-US" altLang="zh-TW" sz="2800" b="1" dirty="0" smtClean="0"/>
          </a:p>
          <a:p>
            <a:pPr marL="285750" indent="-285750">
              <a:buFontTx/>
              <a:buChar char="-"/>
            </a:pPr>
            <a:endParaRPr lang="zh-TW" altLang="en-US" sz="2800" b="1" dirty="0"/>
          </a:p>
        </p:txBody>
      </p:sp>
      <p:pic>
        <p:nvPicPr>
          <p:cNvPr id="4" name="圖片 3"/>
          <p:cNvPicPr>
            <a:picLocks noChangeAspect="1"/>
          </p:cNvPicPr>
          <p:nvPr/>
        </p:nvPicPr>
        <p:blipFill>
          <a:blip r:embed="rId2"/>
          <a:stretch>
            <a:fillRect/>
          </a:stretch>
        </p:blipFill>
        <p:spPr>
          <a:xfrm>
            <a:off x="1230522" y="2623881"/>
            <a:ext cx="10581766" cy="3771864"/>
          </a:xfrm>
          <a:prstGeom prst="rect">
            <a:avLst/>
          </a:prstGeom>
        </p:spPr>
      </p:pic>
    </p:spTree>
    <p:extLst>
      <p:ext uri="{BB962C8B-B14F-4D97-AF65-F5344CB8AC3E}">
        <p14:creationId xmlns:p14="http://schemas.microsoft.com/office/powerpoint/2010/main" val="409409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443277" y="916357"/>
            <a:ext cx="9514934" cy="5192896"/>
          </a:xfrm>
          <a:prstGeom prst="rect">
            <a:avLst/>
          </a:prstGeom>
        </p:spPr>
      </p:pic>
    </p:spTree>
    <p:extLst>
      <p:ext uri="{BB962C8B-B14F-4D97-AF65-F5344CB8AC3E}">
        <p14:creationId xmlns:p14="http://schemas.microsoft.com/office/powerpoint/2010/main" val="554845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89964" y="309205"/>
            <a:ext cx="11012072" cy="6548795"/>
          </a:xfrm>
          <a:prstGeom prst="rect">
            <a:avLst/>
          </a:prstGeom>
        </p:spPr>
      </p:pic>
    </p:spTree>
    <p:extLst>
      <p:ext uri="{BB962C8B-B14F-4D97-AF65-F5344CB8AC3E}">
        <p14:creationId xmlns:p14="http://schemas.microsoft.com/office/powerpoint/2010/main" val="3049102954"/>
      </p:ext>
    </p:extLst>
  </p:cSld>
  <p:clrMapOvr>
    <a:masterClrMapping/>
  </p:clrMapOvr>
</p:sld>
</file>

<file path=ppt/theme/theme1.xml><?xml version="1.0" encoding="utf-8"?>
<a:theme xmlns:a="http://schemas.openxmlformats.org/drawingml/2006/main" name="Office 主题​​">
  <a:themeElements>
    <a:clrScheme name="黑色">
      <a:dk1>
        <a:sysClr val="windowText" lastClr="000000"/>
      </a:dk1>
      <a:lt1>
        <a:sysClr val="window" lastClr="FFFFFF"/>
      </a:lt1>
      <a:dk2>
        <a:srgbClr val="3A3838"/>
      </a:dk2>
      <a:lt2>
        <a:srgbClr val="E7E6E6"/>
      </a:lt2>
      <a:accent1>
        <a:srgbClr val="0C0C0C"/>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24TGp_report_light_v2">
  <a:themeElements>
    <a:clrScheme name="08 3">
      <a:dk1>
        <a:srgbClr val="522438"/>
      </a:dk1>
      <a:lt1>
        <a:srgbClr val="FFFFFF"/>
      </a:lt1>
      <a:dk2>
        <a:srgbClr val="000000"/>
      </a:dk2>
      <a:lt2>
        <a:srgbClr val="DDDDDD"/>
      </a:lt2>
      <a:accent1>
        <a:srgbClr val="34967C"/>
      </a:accent1>
      <a:accent2>
        <a:srgbClr val="DB944D"/>
      </a:accent2>
      <a:accent3>
        <a:srgbClr val="FFFFFF"/>
      </a:accent3>
      <a:accent4>
        <a:srgbClr val="451D2E"/>
      </a:accent4>
      <a:accent5>
        <a:srgbClr val="AEC9BF"/>
      </a:accent5>
      <a:accent6>
        <a:srgbClr val="C68645"/>
      </a:accent6>
      <a:hlink>
        <a:srgbClr val="AABE72"/>
      </a:hlink>
      <a:folHlink>
        <a:srgbClr val="BCC8AC"/>
      </a:folHlink>
    </a:clrScheme>
    <a:fontScheme name="標準">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8 1">
        <a:dk1>
          <a:srgbClr val="2A4C41"/>
        </a:dk1>
        <a:lt1>
          <a:srgbClr val="FFFFFF"/>
        </a:lt1>
        <a:dk2>
          <a:srgbClr val="000000"/>
        </a:dk2>
        <a:lt2>
          <a:srgbClr val="DDDDDD"/>
        </a:lt2>
        <a:accent1>
          <a:srgbClr val="AB791F"/>
        </a:accent1>
        <a:accent2>
          <a:srgbClr val="BDC761"/>
        </a:accent2>
        <a:accent3>
          <a:srgbClr val="FFFFFF"/>
        </a:accent3>
        <a:accent4>
          <a:srgbClr val="224036"/>
        </a:accent4>
        <a:accent5>
          <a:srgbClr val="D2BEAB"/>
        </a:accent5>
        <a:accent6>
          <a:srgbClr val="ABB457"/>
        </a:accent6>
        <a:hlink>
          <a:srgbClr val="76B4BA"/>
        </a:hlink>
        <a:folHlink>
          <a:srgbClr val="92C49A"/>
        </a:folHlink>
      </a:clrScheme>
      <a:clrMap bg1="lt1" tx1="dk1" bg2="lt2" tx2="dk2" accent1="accent1" accent2="accent2" accent3="accent3" accent4="accent4" accent5="accent5" accent6="accent6" hlink="hlink" folHlink="folHlink"/>
    </a:extraClrScheme>
    <a:extraClrScheme>
      <a:clrScheme name="08 2">
        <a:dk1>
          <a:srgbClr val="2A487E"/>
        </a:dk1>
        <a:lt1>
          <a:srgbClr val="FFFFFF"/>
        </a:lt1>
        <a:dk2>
          <a:srgbClr val="000000"/>
        </a:dk2>
        <a:lt2>
          <a:srgbClr val="DDDDDD"/>
        </a:lt2>
        <a:accent1>
          <a:srgbClr val="508ED2"/>
        </a:accent1>
        <a:accent2>
          <a:srgbClr val="B17FD7"/>
        </a:accent2>
        <a:accent3>
          <a:srgbClr val="FFFFFF"/>
        </a:accent3>
        <a:accent4>
          <a:srgbClr val="223C6B"/>
        </a:accent4>
        <a:accent5>
          <a:srgbClr val="B3C6E5"/>
        </a:accent5>
        <a:accent6>
          <a:srgbClr val="A072C3"/>
        </a:accent6>
        <a:hlink>
          <a:srgbClr val="64CCC0"/>
        </a:hlink>
        <a:folHlink>
          <a:srgbClr val="D6D480"/>
        </a:folHlink>
      </a:clrScheme>
      <a:clrMap bg1="lt1" tx1="dk1" bg2="lt2" tx2="dk2" accent1="accent1" accent2="accent2" accent3="accent3" accent4="accent4" accent5="accent5" accent6="accent6" hlink="hlink" folHlink="folHlink"/>
    </a:extraClrScheme>
    <a:extraClrScheme>
      <a:clrScheme name="08 3">
        <a:dk1>
          <a:srgbClr val="522438"/>
        </a:dk1>
        <a:lt1>
          <a:srgbClr val="FFFFFF"/>
        </a:lt1>
        <a:dk2>
          <a:srgbClr val="000000"/>
        </a:dk2>
        <a:lt2>
          <a:srgbClr val="DDDDDD"/>
        </a:lt2>
        <a:accent1>
          <a:srgbClr val="34967C"/>
        </a:accent1>
        <a:accent2>
          <a:srgbClr val="DB944D"/>
        </a:accent2>
        <a:accent3>
          <a:srgbClr val="FFFFFF"/>
        </a:accent3>
        <a:accent4>
          <a:srgbClr val="451D2E"/>
        </a:accent4>
        <a:accent5>
          <a:srgbClr val="AEC9BF"/>
        </a:accent5>
        <a:accent6>
          <a:srgbClr val="C68645"/>
        </a:accent6>
        <a:hlink>
          <a:srgbClr val="AABE72"/>
        </a:hlink>
        <a:folHlink>
          <a:srgbClr val="BCC8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224TGp_report_light_v2">
  <a:themeElements>
    <a:clrScheme name="08 3">
      <a:dk1>
        <a:srgbClr val="522438"/>
      </a:dk1>
      <a:lt1>
        <a:srgbClr val="FFFFFF"/>
      </a:lt1>
      <a:dk2>
        <a:srgbClr val="000000"/>
      </a:dk2>
      <a:lt2>
        <a:srgbClr val="DDDDDD"/>
      </a:lt2>
      <a:accent1>
        <a:srgbClr val="34967C"/>
      </a:accent1>
      <a:accent2>
        <a:srgbClr val="DB944D"/>
      </a:accent2>
      <a:accent3>
        <a:srgbClr val="FFFFFF"/>
      </a:accent3>
      <a:accent4>
        <a:srgbClr val="451D2E"/>
      </a:accent4>
      <a:accent5>
        <a:srgbClr val="AEC9BF"/>
      </a:accent5>
      <a:accent6>
        <a:srgbClr val="C68645"/>
      </a:accent6>
      <a:hlink>
        <a:srgbClr val="AABE72"/>
      </a:hlink>
      <a:folHlink>
        <a:srgbClr val="BCC8AC"/>
      </a:folHlink>
    </a:clrScheme>
    <a:fontScheme name="標準">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8 1">
        <a:dk1>
          <a:srgbClr val="2A4C41"/>
        </a:dk1>
        <a:lt1>
          <a:srgbClr val="FFFFFF"/>
        </a:lt1>
        <a:dk2>
          <a:srgbClr val="000000"/>
        </a:dk2>
        <a:lt2>
          <a:srgbClr val="DDDDDD"/>
        </a:lt2>
        <a:accent1>
          <a:srgbClr val="AB791F"/>
        </a:accent1>
        <a:accent2>
          <a:srgbClr val="BDC761"/>
        </a:accent2>
        <a:accent3>
          <a:srgbClr val="FFFFFF"/>
        </a:accent3>
        <a:accent4>
          <a:srgbClr val="224036"/>
        </a:accent4>
        <a:accent5>
          <a:srgbClr val="D2BEAB"/>
        </a:accent5>
        <a:accent6>
          <a:srgbClr val="ABB457"/>
        </a:accent6>
        <a:hlink>
          <a:srgbClr val="76B4BA"/>
        </a:hlink>
        <a:folHlink>
          <a:srgbClr val="92C49A"/>
        </a:folHlink>
      </a:clrScheme>
      <a:clrMap bg1="lt1" tx1="dk1" bg2="lt2" tx2="dk2" accent1="accent1" accent2="accent2" accent3="accent3" accent4="accent4" accent5="accent5" accent6="accent6" hlink="hlink" folHlink="folHlink"/>
    </a:extraClrScheme>
    <a:extraClrScheme>
      <a:clrScheme name="08 2">
        <a:dk1>
          <a:srgbClr val="2A487E"/>
        </a:dk1>
        <a:lt1>
          <a:srgbClr val="FFFFFF"/>
        </a:lt1>
        <a:dk2>
          <a:srgbClr val="000000"/>
        </a:dk2>
        <a:lt2>
          <a:srgbClr val="DDDDDD"/>
        </a:lt2>
        <a:accent1>
          <a:srgbClr val="508ED2"/>
        </a:accent1>
        <a:accent2>
          <a:srgbClr val="B17FD7"/>
        </a:accent2>
        <a:accent3>
          <a:srgbClr val="FFFFFF"/>
        </a:accent3>
        <a:accent4>
          <a:srgbClr val="223C6B"/>
        </a:accent4>
        <a:accent5>
          <a:srgbClr val="B3C6E5"/>
        </a:accent5>
        <a:accent6>
          <a:srgbClr val="A072C3"/>
        </a:accent6>
        <a:hlink>
          <a:srgbClr val="64CCC0"/>
        </a:hlink>
        <a:folHlink>
          <a:srgbClr val="D6D480"/>
        </a:folHlink>
      </a:clrScheme>
      <a:clrMap bg1="lt1" tx1="dk1" bg2="lt2" tx2="dk2" accent1="accent1" accent2="accent2" accent3="accent3" accent4="accent4" accent5="accent5" accent6="accent6" hlink="hlink" folHlink="folHlink"/>
    </a:extraClrScheme>
    <a:extraClrScheme>
      <a:clrScheme name="08 3">
        <a:dk1>
          <a:srgbClr val="522438"/>
        </a:dk1>
        <a:lt1>
          <a:srgbClr val="FFFFFF"/>
        </a:lt1>
        <a:dk2>
          <a:srgbClr val="000000"/>
        </a:dk2>
        <a:lt2>
          <a:srgbClr val="DDDDDD"/>
        </a:lt2>
        <a:accent1>
          <a:srgbClr val="34967C"/>
        </a:accent1>
        <a:accent2>
          <a:srgbClr val="DB944D"/>
        </a:accent2>
        <a:accent3>
          <a:srgbClr val="FFFFFF"/>
        </a:accent3>
        <a:accent4>
          <a:srgbClr val="451D2E"/>
        </a:accent4>
        <a:accent5>
          <a:srgbClr val="AEC9BF"/>
        </a:accent5>
        <a:accent6>
          <a:srgbClr val="C68645"/>
        </a:accent6>
        <a:hlink>
          <a:srgbClr val="AABE72"/>
        </a:hlink>
        <a:folHlink>
          <a:srgbClr val="BCC8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2869</TotalTime>
  <Words>7849</Words>
  <Application>Microsoft Office PowerPoint</Application>
  <PresentationFormat>寬螢幕</PresentationFormat>
  <Paragraphs>577</Paragraphs>
  <Slides>56</Slides>
  <Notes>44</Notes>
  <HiddenSlides>0</HiddenSlides>
  <MMClips>0</MMClips>
  <ScaleCrop>false</ScaleCrop>
  <HeadingPairs>
    <vt:vector size="6" baseType="variant">
      <vt:variant>
        <vt:lpstr>使用字型</vt:lpstr>
      </vt:variant>
      <vt:variant>
        <vt:i4>15</vt:i4>
      </vt:variant>
      <vt:variant>
        <vt:lpstr>佈景主題</vt:lpstr>
      </vt:variant>
      <vt:variant>
        <vt:i4>3</vt:i4>
      </vt:variant>
      <vt:variant>
        <vt:lpstr>投影片標題</vt:lpstr>
      </vt:variant>
      <vt:variant>
        <vt:i4>56</vt:i4>
      </vt:variant>
    </vt:vector>
  </HeadingPairs>
  <TitlesOfParts>
    <vt:vector size="74" baseType="lpstr">
      <vt:lpstr>等线</vt:lpstr>
      <vt:lpstr>Levenim MT</vt:lpstr>
      <vt:lpstr>微软雅黑</vt:lpstr>
      <vt:lpstr>宋体</vt:lpstr>
      <vt:lpstr>微软雅黑 Light</vt:lpstr>
      <vt:lpstr>新細明體</vt:lpstr>
      <vt:lpstr>標楷體</vt:lpstr>
      <vt:lpstr>Arial</vt:lpstr>
      <vt:lpstr>Calibri</vt:lpstr>
      <vt:lpstr>Calibri Light</vt:lpstr>
      <vt:lpstr>Cambria Math</vt:lpstr>
      <vt:lpstr>Century Gothic</vt:lpstr>
      <vt:lpstr>Times New Roman</vt:lpstr>
      <vt:lpstr>Verdana</vt:lpstr>
      <vt:lpstr>Wingdings</vt:lpstr>
      <vt:lpstr>Office 主题​​</vt:lpstr>
      <vt:lpstr>224TGp_report_light_v2</vt:lpstr>
      <vt:lpstr>1_224TGp_report_light_v2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LTE HetNet/small介紹</vt:lpstr>
      <vt:lpstr>LTE HetNet/small介紹</vt:lpstr>
      <vt:lpstr>PowerPoint 簡報</vt:lpstr>
      <vt:lpstr>相互干擾的問題</vt:lpstr>
      <vt:lpstr>相互干擾的問題</vt:lpstr>
      <vt:lpstr>PowerPoint 簡報</vt:lpstr>
      <vt:lpstr>相互干擾的問題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Windows 使用者</cp:lastModifiedBy>
  <cp:revision>157</cp:revision>
  <dcterms:created xsi:type="dcterms:W3CDTF">2016-07-03T13:52:29Z</dcterms:created>
  <dcterms:modified xsi:type="dcterms:W3CDTF">2021-10-21T10:19:31Z</dcterms:modified>
</cp:coreProperties>
</file>